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  <p:sldMasterId id="2147483674" r:id="rId2"/>
  </p:sldMasterIdLst>
  <p:notesMasterIdLst>
    <p:notesMasterId r:id="rId18"/>
  </p:notesMasterIdLst>
  <p:handoutMasterIdLst>
    <p:handoutMasterId r:id="rId19"/>
  </p:handoutMasterIdLst>
  <p:sldIdLst>
    <p:sldId id="349" r:id="rId3"/>
    <p:sldId id="350" r:id="rId4"/>
    <p:sldId id="351" r:id="rId5"/>
    <p:sldId id="352" r:id="rId6"/>
    <p:sldId id="353" r:id="rId7"/>
    <p:sldId id="354" r:id="rId8"/>
    <p:sldId id="355" r:id="rId9"/>
    <p:sldId id="341" r:id="rId10"/>
    <p:sldId id="340" r:id="rId11"/>
    <p:sldId id="342" r:id="rId12"/>
    <p:sldId id="344" r:id="rId13"/>
    <p:sldId id="345" r:id="rId14"/>
    <p:sldId id="343" r:id="rId15"/>
    <p:sldId id="346" r:id="rId16"/>
    <p:sldId id="348" r:id="rId17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  <p:embeddedFont>
      <p:font typeface="Franklin Gothic Medium Cond" panose="020B0604020202020204" charset="0"/>
      <p:regular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220"/>
    <a:srgbClr val="DBEEF6"/>
    <a:srgbClr val="5B89AE"/>
    <a:srgbClr val="317172"/>
    <a:srgbClr val="BAD5E8"/>
    <a:srgbClr val="006B3A"/>
    <a:srgbClr val="FF9999"/>
    <a:srgbClr val="ED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2" autoAdjust="0"/>
    <p:restoredTop sz="99652" autoAdjust="0"/>
  </p:normalViewPr>
  <p:slideViewPr>
    <p:cSldViewPr>
      <p:cViewPr>
        <p:scale>
          <a:sx n="95" d="100"/>
          <a:sy n="95" d="100"/>
        </p:scale>
        <p:origin x="-143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8"/>
        <p:guide orient="horz" pos="3127"/>
        <p:guide pos="214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7033" cy="49625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058" y="0"/>
            <a:ext cx="2947033" cy="49625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E4D66E-3169-452D-9EEA-A9EC8EB8BB64}" type="datetimeFigureOut">
              <a:rPr lang="en-US"/>
              <a:pPr>
                <a:defRPr/>
              </a:pPr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801"/>
            <a:ext cx="2947033" cy="49625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058" y="9428801"/>
            <a:ext cx="2947033" cy="496252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895F573-7BA3-4F65-A931-BA5FA6387B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28311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7033" cy="49625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058" y="0"/>
            <a:ext cx="2947033" cy="49625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B83D44-10B5-4C66-9542-AFEFE64590DB}" type="datetimeFigureOut">
              <a:rPr lang="en-US"/>
              <a:pPr>
                <a:defRPr/>
              </a:pPr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6" y="4715193"/>
            <a:ext cx="5437506" cy="446627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801"/>
            <a:ext cx="2947033" cy="49625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058" y="9428801"/>
            <a:ext cx="2947033" cy="496252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139127D6-8F08-4E49-9A48-A4072291D9F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2769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59350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3211"/>
            <a:fld id="{81331B57-0BE5-4F82-AA58-76F53EFF3ADA}" type="datetime8">
              <a:rPr lang="en-US">
                <a:latin typeface="Calibri"/>
              </a:rPr>
              <a:pPr defTabSz="913211"/>
              <a:t>6/5/2020 3:10 PM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defTabSz="913211"/>
            <a:r>
              <a:rPr lang="en-US">
                <a:solidFill>
                  <a:srgbClr val="000000"/>
                </a:solidFill>
                <a:latin typeface="Calibri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defTabSz="91321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3211"/>
            <a:fld id="{EC87E0CF-87F6-4B58-B8B8-DCAB2DAAF3CA}" type="slidenum">
              <a:rPr lang="en-US">
                <a:latin typeface="Calibri"/>
                <a:cs typeface="+mn-cs"/>
              </a:rPr>
              <a:pPr defTabSz="913211"/>
              <a:t>6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24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1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4344990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574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72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04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53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2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5558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034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276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97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5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60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2" y="175780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1852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2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6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6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Рисунок 3" descr="footer_graphic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5600"/>
            <a:ext cx="91440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4" r:id="rId10"/>
    <p:sldLayoutId id="2147483855" r:id="rId11"/>
    <p:sldLayoutId id="2147483852" r:id="rId12"/>
  </p:sldLayoutIdLst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875181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</a:t>
            </a:r>
            <a:b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</a:t>
            </a: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проведению общероссийского голосования </a:t>
            </a:r>
            <a:b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вопросу одобрения изменений </a:t>
            </a:r>
            <a:b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Конституцию 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823520" y="6192199"/>
            <a:ext cx="3071365" cy="593793"/>
            <a:chOff x="5823520" y="6192199"/>
            <a:chExt cx="3071365" cy="59379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520" y="6237312"/>
              <a:ext cx="548680" cy="5486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03497" y="6192199"/>
              <a:ext cx="2491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Санкт-Петербургская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избирательная комиссия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7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28338" y="337804"/>
            <a:ext cx="8079909" cy="642924"/>
            <a:chOff x="528338" y="337804"/>
            <a:chExt cx="8079909" cy="642924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528338" y="337804"/>
              <a:ext cx="8079909" cy="642924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                    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50133" y="404397"/>
              <a:ext cx="7358114" cy="4339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Голосование до дня голосования, голосования вне помещения для голосования</a:t>
              </a:r>
              <a:endParaRPr lang="ru-RU" dirty="0">
                <a:solidFill>
                  <a:srgbClr val="FF0000"/>
                </a:solidFill>
                <a:latin typeface="Franklin Gothic Medium Cond" pitchFamily="34" charset="0"/>
                <a:cs typeface="+mn-cs"/>
              </a:endParaRPr>
            </a:p>
          </p:txBody>
        </p:sp>
        <p:pic>
          <p:nvPicPr>
            <p:cNvPr id="7" name="Picture 2" descr="C:\Users\ilyin.a\Desktop\Для презентации20.03\k7xojcr4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338" y="349658"/>
              <a:ext cx="864671" cy="614727"/>
            </a:xfrm>
            <a:prstGeom prst="rect">
              <a:avLst/>
            </a:prstGeom>
            <a:noFill/>
          </p:spPr>
        </p:pic>
      </p:grpSp>
      <p:grpSp>
        <p:nvGrpSpPr>
          <p:cNvPr id="8" name="Группа 7"/>
          <p:cNvGrpSpPr/>
          <p:nvPr/>
        </p:nvGrpSpPr>
        <p:grpSpPr>
          <a:xfrm>
            <a:off x="5823520" y="6192199"/>
            <a:ext cx="3071365" cy="593793"/>
            <a:chOff x="5823520" y="6192199"/>
            <a:chExt cx="3071365" cy="59379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520" y="6237312"/>
              <a:ext cx="548680" cy="5486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03497" y="6192199"/>
              <a:ext cx="2491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Санкт-Петербургская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избирательная комиссия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930251" y="1268760"/>
            <a:ext cx="7200800" cy="45289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algn="ctr" fontAlgn="auto">
              <a:lnSpc>
                <a:spcPct val="7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2400" b="1" dirty="0">
                <a:solidFill>
                  <a:srgbClr val="C00000"/>
                </a:solidFill>
                <a:latin typeface="Franklin Gothic Medium Cond" pitchFamily="34" charset="0"/>
              </a:rPr>
              <a:t>Специально регулируются:</a:t>
            </a:r>
          </a:p>
          <a:p>
            <a:pPr lvl="1" indent="-342900" fontAlgn="auto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ru-RU" sz="2400" dirty="0" smtClean="0">
                <a:latin typeface="Franklin Gothic Medium Cond" pitchFamily="34" charset="0"/>
              </a:rPr>
              <a:t>оформление </a:t>
            </a:r>
            <a:r>
              <a:rPr lang="ru-RU" sz="2400" dirty="0">
                <a:latin typeface="Franklin Gothic Medium Cond" pitchFamily="34" charset="0"/>
              </a:rPr>
              <a:t>избирательной документации, процедура голосования и порядок хранения бюллетеней при голосовании до дня голосования в помещении для </a:t>
            </a:r>
            <a:r>
              <a:rPr lang="ru-RU" sz="2400" dirty="0" smtClean="0">
                <a:latin typeface="Franklin Gothic Medium Cond" pitchFamily="34" charset="0"/>
              </a:rPr>
              <a:t>голосования;</a:t>
            </a:r>
          </a:p>
          <a:p>
            <a:pPr lvl="1" indent="-342900" fontAlgn="auto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ru-RU" sz="2400" dirty="0" smtClean="0">
                <a:latin typeface="Franklin Gothic Medium Cond" pitchFamily="34" charset="0"/>
              </a:rPr>
              <a:t>оформление </a:t>
            </a:r>
            <a:r>
              <a:rPr lang="ru-RU" sz="2400" dirty="0">
                <a:latin typeface="Franklin Gothic Medium Cond" pitchFamily="34" charset="0"/>
              </a:rPr>
              <a:t>избирательной документации, процедура голосования и порядок хранения бюллетеней при голосовании до дня голосования вне помещения для </a:t>
            </a:r>
            <a:r>
              <a:rPr lang="ru-RU" sz="2400" dirty="0" smtClean="0">
                <a:latin typeface="Franklin Gothic Medium Cond" pitchFamily="34" charset="0"/>
              </a:rPr>
              <a:t>голосования;</a:t>
            </a:r>
          </a:p>
          <a:p>
            <a:pPr lvl="1" indent="-342900" fontAlgn="auto"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ru-RU" sz="2400" dirty="0" smtClean="0">
                <a:latin typeface="Franklin Gothic Medium Cond" pitchFamily="34" charset="0"/>
              </a:rPr>
              <a:t>участие </a:t>
            </a:r>
            <a:r>
              <a:rPr lang="ru-RU" sz="2400" dirty="0">
                <a:latin typeface="Franklin Gothic Medium Cond" pitchFamily="34" charset="0"/>
              </a:rPr>
              <a:t>в голосовании до дня голосования избирателей, оформивших заявление о голосовании по месту нахождения.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24073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823520" y="6192199"/>
            <a:ext cx="3071365" cy="593793"/>
            <a:chOff x="5823520" y="6192199"/>
            <a:chExt cx="3071365" cy="59379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520" y="6237312"/>
              <a:ext cx="548680" cy="5486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03497" y="6192199"/>
              <a:ext cx="2491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Санкт-Петербургская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избирательная комиссия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16" y="335559"/>
            <a:ext cx="8147731" cy="642924"/>
            <a:chOff x="460516" y="335559"/>
            <a:chExt cx="8147731" cy="642924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460516" y="335559"/>
              <a:ext cx="8079909" cy="642924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                   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50133" y="404397"/>
              <a:ext cx="735811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Работа участковой комиссии в день голосования</a:t>
              </a:r>
              <a:endParaRPr lang="ru-RU" sz="2000" dirty="0">
                <a:solidFill>
                  <a:srgbClr val="FF0000"/>
                </a:solidFill>
                <a:latin typeface="Franklin Gothic Medium Cond" pitchFamily="34" charset="0"/>
                <a:cs typeface="+mn-cs"/>
              </a:endParaRPr>
            </a:p>
          </p:txBody>
        </p:sp>
        <p:pic>
          <p:nvPicPr>
            <p:cNvPr id="14" name="Picture 2" descr="C:\Users\ilyin.a\Desktop\Для презентации20.03\k7xojcr4_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338" y="349658"/>
              <a:ext cx="864671" cy="614727"/>
            </a:xfrm>
            <a:prstGeom prst="rect">
              <a:avLst/>
            </a:prstGeom>
            <a:noFill/>
          </p:spPr>
        </p:pic>
      </p:grpSp>
      <p:sp>
        <p:nvSpPr>
          <p:cNvPr id="15" name="Прямоугольник 14"/>
          <p:cNvSpPr/>
          <p:nvPr/>
        </p:nvSpPr>
        <p:spPr>
          <a:xfrm>
            <a:off x="0" y="1009759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>
                <a:latin typeface="Franklin Gothic Medium Cond" pitchFamily="34" charset="0"/>
              </a:rPr>
              <a:t>До 08:00:</a:t>
            </a:r>
          </a:p>
          <a:p>
            <a:pPr marL="742950" lvl="1" indent="-285750">
              <a:buFontTx/>
              <a:buChar char="-"/>
            </a:pPr>
            <a:r>
              <a:rPr lang="ru-RU" dirty="0">
                <a:latin typeface="Franklin Gothic Medium Cond" pitchFamily="34" charset="0"/>
              </a:rPr>
              <a:t>предъявление к осмотру и опечатывание ящиков для голосования, </a:t>
            </a:r>
          </a:p>
          <a:p>
            <a:pPr marL="742950" lvl="1" indent="-285750">
              <a:buFontTx/>
              <a:buChar char="-"/>
            </a:pPr>
            <a:r>
              <a:rPr lang="ru-RU" dirty="0">
                <a:latin typeface="Franklin Gothic Medium Cond" pitchFamily="34" charset="0"/>
              </a:rPr>
              <a:t>предъявление сейф-пакетов, содержащих бюллетени для голосования, размещение их в поле зрения присутствующих лиц,</a:t>
            </a:r>
          </a:p>
          <a:p>
            <a:pPr marL="742950" lvl="1" indent="-285750">
              <a:buFontTx/>
              <a:buChar char="-"/>
            </a:pPr>
            <a:r>
              <a:rPr lang="ru-RU" dirty="0">
                <a:latin typeface="Franklin Gothic Medium Cond" pitchFamily="34" charset="0"/>
              </a:rPr>
              <a:t> информирование о числе участников голосования, включенных в список участников голосования на данном участке, о числе участников голосования, исключенных из него в связи с подачей заявления о голосовании по месту нахождения, о числе участников голосования, подавших заявления о голосовании по месту нахождения на данном участке, о числе участников голосования, проголосовавших до дня голосования.</a:t>
            </a:r>
          </a:p>
          <a:p>
            <a:pPr lvl="1"/>
            <a:endParaRPr lang="ru-RU" dirty="0">
              <a:latin typeface="Franklin Gothic Medium Cond" pitchFamily="34" charset="0"/>
            </a:endParaRPr>
          </a:p>
          <a:p>
            <a:pPr lvl="1"/>
            <a:r>
              <a:rPr lang="ru-RU" dirty="0">
                <a:latin typeface="Franklin Gothic Medium Cond" pitchFamily="34" charset="0"/>
              </a:rPr>
              <a:t>После открытия участка для голосования до 20:00:</a:t>
            </a:r>
          </a:p>
          <a:p>
            <a:pPr marL="742950" lvl="1" indent="-285750">
              <a:buFontTx/>
              <a:buChar char="-"/>
            </a:pPr>
            <a:r>
              <a:rPr lang="ru-RU" dirty="0">
                <a:latin typeface="Franklin Gothic Medium Cond" pitchFamily="34" charset="0"/>
              </a:rPr>
              <a:t>проведение голосования в помещении для голосования до 20:00;</a:t>
            </a:r>
          </a:p>
          <a:p>
            <a:pPr marL="742950" lvl="1" indent="-285750">
              <a:buFontTx/>
              <a:buChar char="-"/>
            </a:pPr>
            <a:r>
              <a:rPr lang="ru-RU" dirty="0">
                <a:latin typeface="Franklin Gothic Medium Cond" pitchFamily="34" charset="0"/>
              </a:rPr>
              <a:t>Проведение голосования вне помещения для голосования.</a:t>
            </a:r>
          </a:p>
          <a:p>
            <a:pPr marL="742950" lvl="1" indent="-285750">
              <a:buFontTx/>
              <a:buChar char="-"/>
            </a:pPr>
            <a:endParaRPr lang="ru-RU" dirty="0">
              <a:latin typeface="Franklin Gothic Medium Cond" pitchFamily="34" charset="0"/>
            </a:endParaRPr>
          </a:p>
          <a:p>
            <a:pPr lvl="1"/>
            <a:r>
              <a:rPr lang="ru-RU" dirty="0">
                <a:latin typeface="Franklin Gothic Medium Cond" pitchFamily="34" charset="0"/>
              </a:rPr>
              <a:t>Поле 20:00:</a:t>
            </a:r>
          </a:p>
          <a:p>
            <a:pPr marL="742950" lvl="1" indent="-285750">
              <a:buFontTx/>
              <a:buChar char="-"/>
            </a:pPr>
            <a:r>
              <a:rPr lang="ru-RU" dirty="0">
                <a:latin typeface="Franklin Gothic Medium Cond" pitchFamily="34" charset="0"/>
              </a:rPr>
              <a:t>с</a:t>
            </a:r>
            <a:r>
              <a:rPr lang="ru-RU" dirty="0" smtClean="0">
                <a:latin typeface="Franklin Gothic Medium Cond" pitchFamily="34" charset="0"/>
              </a:rPr>
              <a:t>разу после окончания голосования подсчет </a:t>
            </a:r>
            <a:r>
              <a:rPr lang="ru-RU" dirty="0">
                <a:latin typeface="Franklin Gothic Medium Cond" pitchFamily="34" charset="0"/>
              </a:rPr>
              <a:t>голосов участников голосования;</a:t>
            </a:r>
          </a:p>
          <a:p>
            <a:pPr marL="742950" lvl="1" indent="-285750">
              <a:buFontTx/>
              <a:buChar char="-"/>
            </a:pPr>
            <a:r>
              <a:rPr lang="ru-RU" dirty="0">
                <a:latin typeface="Franklin Gothic Medium Cond" pitchFamily="34" charset="0"/>
              </a:rPr>
              <a:t>выдача заверенных копий протокола УИК;</a:t>
            </a:r>
          </a:p>
          <a:p>
            <a:pPr marL="742950" lvl="1" indent="-285750">
              <a:buFontTx/>
              <a:buChar char="-"/>
            </a:pPr>
            <a:r>
              <a:rPr lang="ru-RU" dirty="0">
                <a:latin typeface="Franklin Gothic Medium Cond" pitchFamily="34" charset="0"/>
              </a:rPr>
              <a:t>н</a:t>
            </a:r>
            <a:r>
              <a:rPr lang="ru-RU" dirty="0" smtClean="0">
                <a:latin typeface="Franklin Gothic Medium Cond" pitchFamily="34" charset="0"/>
              </a:rPr>
              <a:t>езамедлительное направление протокола и приложенных к нему документов в ТИК.  </a:t>
            </a:r>
            <a:endParaRPr lang="ru-RU" dirty="0">
              <a:latin typeface="Franklin Gothic Medium Cond" pitchFamily="34" charset="0"/>
            </a:endParaRPr>
          </a:p>
          <a:p>
            <a:pPr marL="742950" lvl="1" indent="-285750">
              <a:buFontTx/>
              <a:buChar char="-"/>
            </a:pPr>
            <a:endParaRPr lang="ru-RU" sz="1600" dirty="0" smtClean="0"/>
          </a:p>
          <a:p>
            <a:pPr marL="742950" lvl="1" indent="-285750">
              <a:buFontTx/>
              <a:buChar char="-"/>
            </a:pPr>
            <a:endParaRPr lang="ru-RU" sz="1600" dirty="0" smtClean="0"/>
          </a:p>
          <a:p>
            <a:pPr marL="742950" lvl="1" indent="-285750">
              <a:buFontTx/>
              <a:buChar char="-"/>
            </a:pPr>
            <a:endParaRPr lang="ru-RU" sz="1600" dirty="0" smtClean="0"/>
          </a:p>
          <a:p>
            <a:pPr lvl="1"/>
            <a:endParaRPr lang="ru-RU" sz="1600" dirty="0" smtClean="0"/>
          </a:p>
          <a:p>
            <a:pPr marL="742950" lvl="1" indent="-285750">
              <a:buFontTx/>
              <a:buChar char="-"/>
            </a:pPr>
            <a:endParaRPr lang="ru-RU" sz="1600" dirty="0" smtClean="0"/>
          </a:p>
          <a:p>
            <a:pPr marL="742950" lvl="1" indent="-285750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132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823520" y="6192199"/>
            <a:ext cx="3071365" cy="593793"/>
            <a:chOff x="5823520" y="6192199"/>
            <a:chExt cx="3071365" cy="59379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520" y="6237312"/>
              <a:ext cx="548680" cy="5486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03497" y="6192199"/>
              <a:ext cx="2491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Санкт-Петербургская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избирательная комиссия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16" y="335559"/>
            <a:ext cx="8147731" cy="642924"/>
            <a:chOff x="460516" y="335559"/>
            <a:chExt cx="8147731" cy="642924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460516" y="335559"/>
              <a:ext cx="8079909" cy="642924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                   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50133" y="404397"/>
              <a:ext cx="7358114" cy="439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Подсчет голосов участковой комиссией</a:t>
              </a:r>
              <a:endParaRPr lang="ru-RU" sz="2000" dirty="0">
                <a:solidFill>
                  <a:srgbClr val="FF0000"/>
                </a:solidFill>
                <a:latin typeface="Franklin Gothic Medium Cond" pitchFamily="34" charset="0"/>
                <a:cs typeface="+mn-cs"/>
              </a:endParaRPr>
            </a:p>
          </p:txBody>
        </p:sp>
        <p:pic>
          <p:nvPicPr>
            <p:cNvPr id="14" name="Picture 2" descr="C:\Users\ilyin.a\Desktop\Для презентации20.03\k7xojcr4_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338" y="349658"/>
              <a:ext cx="864671" cy="614727"/>
            </a:xfrm>
            <a:prstGeom prst="rect">
              <a:avLst/>
            </a:prstGeom>
            <a:noFill/>
          </p:spPr>
        </p:pic>
      </p:grpSp>
      <p:sp>
        <p:nvSpPr>
          <p:cNvPr id="2" name="Прямоугольник 1"/>
          <p:cNvSpPr/>
          <p:nvPr/>
        </p:nvSpPr>
        <p:spPr>
          <a:xfrm>
            <a:off x="611559" y="1441807"/>
            <a:ext cx="79288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>
                <a:latin typeface="Franklin Gothic Medium Cond" pitchFamily="34" charset="0"/>
              </a:rPr>
              <a:t>Участковая комиссия осуществляет подсчет голосов и составляет </a:t>
            </a:r>
            <a:r>
              <a:rPr lang="ru-RU" b="1" dirty="0">
                <a:solidFill>
                  <a:srgbClr val="C00000"/>
                </a:solidFill>
                <a:latin typeface="Franklin Gothic Medium Cond" pitchFamily="34" charset="0"/>
              </a:rPr>
              <a:t>в 1 экземпляре </a:t>
            </a:r>
            <a:r>
              <a:rPr lang="ru-RU" dirty="0">
                <a:latin typeface="Franklin Gothic Medium Cond" pitchFamily="34" charset="0"/>
              </a:rPr>
              <a:t>протокол об итогах голосования, который содержит следующие строки: </a:t>
            </a:r>
            <a:endParaRPr lang="ru-RU" dirty="0" smtClean="0">
              <a:latin typeface="Franklin Gothic Medium Cond" pitchFamily="34" charset="0"/>
            </a:endParaRPr>
          </a:p>
          <a:p>
            <a:pPr lvl="1"/>
            <a:endParaRPr lang="ru-RU" dirty="0">
              <a:latin typeface="Franklin Gothic Medium Cond" pitchFamily="34" charset="0"/>
            </a:endParaRPr>
          </a:p>
          <a:p>
            <a:r>
              <a:rPr lang="ru-RU" dirty="0">
                <a:latin typeface="Franklin Gothic Medium Cond" pitchFamily="34" charset="0"/>
              </a:rPr>
              <a:t>строка 1: число участников голосования, включенных в список участников голосования на момент окончания голосования</a:t>
            </a:r>
            <a:r>
              <a:rPr lang="ru-RU" dirty="0" smtClean="0">
                <a:latin typeface="Franklin Gothic Medium Cond" pitchFamily="34" charset="0"/>
              </a:rPr>
              <a:t>;</a:t>
            </a:r>
          </a:p>
          <a:p>
            <a:endParaRPr lang="ru-RU" dirty="0">
              <a:latin typeface="Franklin Gothic Medium Cond" pitchFamily="34" charset="0"/>
            </a:endParaRPr>
          </a:p>
          <a:p>
            <a:r>
              <a:rPr lang="ru-RU" dirty="0">
                <a:latin typeface="Franklin Gothic Medium Cond" pitchFamily="34" charset="0"/>
              </a:rPr>
              <a:t>строка 2: число бюллетеней, выданных участникам голосования</a:t>
            </a:r>
            <a:r>
              <a:rPr lang="ru-RU" dirty="0" smtClean="0">
                <a:latin typeface="Franklin Gothic Medium Cond" pitchFamily="34" charset="0"/>
              </a:rPr>
              <a:t>;</a:t>
            </a:r>
          </a:p>
          <a:p>
            <a:endParaRPr lang="ru-RU" dirty="0">
              <a:latin typeface="Franklin Gothic Medium Cond" pitchFamily="34" charset="0"/>
            </a:endParaRPr>
          </a:p>
          <a:p>
            <a:r>
              <a:rPr lang="ru-RU" dirty="0">
                <a:latin typeface="Franklin Gothic Medium Cond" pitchFamily="34" charset="0"/>
              </a:rPr>
              <a:t>строка 3: число бюллетеней, содержащихся в ящиках для голосования</a:t>
            </a:r>
            <a:r>
              <a:rPr lang="ru-RU" dirty="0" smtClean="0">
                <a:latin typeface="Franklin Gothic Medium Cond" pitchFamily="34" charset="0"/>
              </a:rPr>
              <a:t>;</a:t>
            </a:r>
          </a:p>
          <a:p>
            <a:endParaRPr lang="ru-RU" dirty="0">
              <a:latin typeface="Franklin Gothic Medium Cond" pitchFamily="34" charset="0"/>
            </a:endParaRPr>
          </a:p>
          <a:p>
            <a:r>
              <a:rPr lang="ru-RU" dirty="0">
                <a:latin typeface="Franklin Gothic Medium Cond" pitchFamily="34" charset="0"/>
              </a:rPr>
              <a:t>строка 4: число недействительных бюллетеней</a:t>
            </a:r>
            <a:r>
              <a:rPr lang="ru-RU" dirty="0" smtClean="0">
                <a:latin typeface="Franklin Gothic Medium Cond" pitchFamily="34" charset="0"/>
              </a:rPr>
              <a:t>;</a:t>
            </a:r>
          </a:p>
          <a:p>
            <a:endParaRPr lang="ru-RU" dirty="0">
              <a:latin typeface="Franklin Gothic Medium Cond" pitchFamily="34" charset="0"/>
            </a:endParaRPr>
          </a:p>
          <a:p>
            <a:r>
              <a:rPr lang="ru-RU" dirty="0">
                <a:latin typeface="Franklin Gothic Medium Cond" pitchFamily="34" charset="0"/>
              </a:rPr>
              <a:t>строка 5: число голосов участников голосования, поданных по позиции «Да», содержащейся в бюллетенях</a:t>
            </a:r>
            <a:r>
              <a:rPr lang="ru-RU" dirty="0" smtClean="0">
                <a:latin typeface="Franklin Gothic Medium Cond" pitchFamily="34" charset="0"/>
              </a:rPr>
              <a:t>;</a:t>
            </a:r>
          </a:p>
          <a:p>
            <a:endParaRPr lang="ru-RU" dirty="0">
              <a:latin typeface="Franklin Gothic Medium Cond" pitchFamily="34" charset="0"/>
            </a:endParaRPr>
          </a:p>
          <a:p>
            <a:r>
              <a:rPr lang="ru-RU" dirty="0">
                <a:latin typeface="Franklin Gothic Medium Cond" pitchFamily="34" charset="0"/>
              </a:rPr>
              <a:t>строка 6: число голосов участников голосования, поданных по позиции «Нет», содержащейся в бюллетенях.</a:t>
            </a:r>
          </a:p>
        </p:txBody>
      </p:sp>
    </p:spTree>
    <p:extLst>
      <p:ext uri="{BB962C8B-B14F-4D97-AF65-F5344CB8AC3E}">
        <p14:creationId xmlns:p14="http://schemas.microsoft.com/office/powerpoint/2010/main" val="9422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2655976" y="3696779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46202" y="1339579"/>
            <a:ext cx="8790294" cy="3817613"/>
            <a:chOff x="246202" y="893211"/>
            <a:chExt cx="8790294" cy="3817613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6783176" y="3535766"/>
              <a:ext cx="785818" cy="79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 flipV="1">
              <a:off x="6027313" y="2395470"/>
              <a:ext cx="4573" cy="1534396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3460119" y="1217054"/>
              <a:ext cx="10740" cy="2712018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4597758" y="1687132"/>
              <a:ext cx="5368" cy="224273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60582" y="3571882"/>
              <a:ext cx="7429552" cy="1588"/>
            </a:xfrm>
            <a:prstGeom prst="line">
              <a:avLst/>
            </a:prstGeom>
            <a:ln w="279400" cap="rnd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rgbClr val="FF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60714" y="3571882"/>
              <a:ext cx="5643602" cy="1588"/>
            </a:xfrm>
            <a:prstGeom prst="line">
              <a:avLst/>
            </a:prstGeom>
            <a:ln w="279400" cap="rnd">
              <a:solidFill>
                <a:srgbClr val="FF0000"/>
              </a:solidFill>
            </a:ln>
            <a:effectLst>
              <a:outerShdw blurRad="50800" dist="38100" dir="5400000" algn="t" rotWithShape="0">
                <a:srgbClr val="FF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Овал 10"/>
            <p:cNvSpPr/>
            <p:nvPr/>
          </p:nvSpPr>
          <p:spPr>
            <a:xfrm>
              <a:off x="3389474" y="350044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1532880" y="3571088"/>
              <a:ext cx="570710" cy="7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1174896" y="3500444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460780" y="3286130"/>
              <a:ext cx="100013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</a:t>
              </a:r>
              <a:endParaRPr lang="ru-RU" sz="3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46202" y="3429006"/>
              <a:ext cx="428628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srgbClr val="FF0000"/>
                  </a:solidFill>
                  <a:latin typeface="Franklin Gothic Medium Cond" pitchFamily="34" charset="0"/>
                </a:rPr>
                <a:t>2</a:t>
              </a:r>
              <a:endParaRPr lang="ru-RU" sz="1600" dirty="0">
                <a:solidFill>
                  <a:srgbClr val="FF0000"/>
                </a:solidFill>
                <a:effectLst/>
                <a:latin typeface="Franklin Gothic Medium Cond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46532" y="2786064"/>
              <a:ext cx="428628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FF0000"/>
                  </a:solidFill>
                  <a:latin typeface="Franklin Gothic Medium Cond" pitchFamily="34" charset="0"/>
                </a:rPr>
                <a:t>1</a:t>
              </a:r>
              <a:endParaRPr lang="ru-RU" sz="1600" dirty="0">
                <a:solidFill>
                  <a:srgbClr val="FF0000"/>
                </a:solidFill>
                <a:effectLst/>
                <a:latin typeface="Franklin Gothic Medium Cond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430448" y="3150079"/>
              <a:ext cx="9286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srgbClr val="FF0000"/>
                  </a:solidFill>
                  <a:effectLst/>
                  <a:latin typeface="Franklin Gothic Medium Cond" pitchFamily="34" charset="0"/>
                </a:rPr>
                <a:t>июль</a:t>
              </a:r>
              <a:endParaRPr lang="ru-RU" sz="1400" dirty="0">
                <a:solidFill>
                  <a:srgbClr val="FF0000"/>
                </a:solidFill>
                <a:effectLst/>
                <a:latin typeface="Franklin Gothic Medium Cond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74896" y="3214692"/>
              <a:ext cx="928694" cy="2646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srgbClr val="FF0000"/>
                  </a:solidFill>
                  <a:latin typeface="Franklin Gothic Medium Cond" pitchFamily="34" charset="0"/>
                </a:rPr>
                <a:t>июнь</a:t>
              </a:r>
              <a:endParaRPr lang="ru-RU" sz="1400" dirty="0">
                <a:solidFill>
                  <a:srgbClr val="FF0000"/>
                </a:solidFill>
                <a:effectLst/>
                <a:latin typeface="Franklin Gothic Medium Cond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747540" y="893211"/>
              <a:ext cx="3508442" cy="31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effectLst/>
                  <a:latin typeface="Franklin Gothic Medium Cond" pitchFamily="34" charset="0"/>
                </a:rPr>
                <a:t>Установление ТИК итогов голосования 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960846" y="3929072"/>
              <a:ext cx="1071570" cy="4370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не позднее 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2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603788" y="1347614"/>
              <a:ext cx="3812434" cy="31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effectLst/>
                  <a:latin typeface="Franklin Gothic Medium Cond" pitchFamily="34" charset="0"/>
                </a:rPr>
                <a:t>Установление ИКСРФ итогов голосования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4532482" y="350044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746796" y="1851670"/>
              <a:ext cx="3533522" cy="535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effectLst/>
                  <a:latin typeface="Franklin Gothic Medium Cond" pitchFamily="34" charset="0"/>
                </a:rPr>
                <a:t>Определение ЦИК России результатов общероссийского голосования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5961242" y="350044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103854" y="3929072"/>
              <a:ext cx="1071570" cy="4370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не позднее 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latin typeface="Franklin Gothic Medium Cond" pitchFamily="34" charset="0"/>
                </a:rPr>
                <a:t>3</a:t>
              </a:r>
              <a:endParaRPr lang="ru-RU" sz="1600" dirty="0" smtClean="0">
                <a:effectLst/>
                <a:latin typeface="Franklin Gothic Medium Cond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461176" y="3929072"/>
              <a:ext cx="1071570" cy="4370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не позднее 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latin typeface="Franklin Gothic Medium Cond" pitchFamily="34" charset="0"/>
                </a:rPr>
                <a:t>7</a:t>
              </a:r>
              <a:endParaRPr lang="ru-RU" sz="1600" dirty="0" smtClean="0">
                <a:effectLst/>
                <a:latin typeface="Franklin Gothic Medium Cond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084888" y="2571750"/>
              <a:ext cx="2951608" cy="535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effectLst/>
                  <a:latin typeface="Franklin Gothic Medium Cond" pitchFamily="34" charset="0"/>
                </a:rPr>
                <a:t>Опубликование результатов общероссийского голосования</a:t>
              </a:r>
            </a:p>
          </p:txBody>
        </p:sp>
        <p:sp>
          <p:nvSpPr>
            <p:cNvPr id="28" name="Овал 27"/>
            <p:cNvSpPr/>
            <p:nvPr/>
          </p:nvSpPr>
          <p:spPr>
            <a:xfrm>
              <a:off x="7104250" y="350044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604184" y="3929072"/>
              <a:ext cx="2000264" cy="7817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в течение 3 дней                   со дня принятия решения о результатах голосования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60516" y="335559"/>
            <a:ext cx="8147731" cy="642924"/>
            <a:chOff x="460516" y="335559"/>
            <a:chExt cx="8147731" cy="642924"/>
          </a:xfrm>
        </p:grpSpPr>
        <p:sp>
          <p:nvSpPr>
            <p:cNvPr id="31" name="Прямоугольник 30"/>
            <p:cNvSpPr/>
            <p:nvPr/>
          </p:nvSpPr>
          <p:spPr bwMode="auto">
            <a:xfrm>
              <a:off x="460516" y="335559"/>
              <a:ext cx="8079909" cy="642924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                    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250133" y="404397"/>
              <a:ext cx="7358114" cy="439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Установление итогов голосования, определение результатов голосования</a:t>
              </a:r>
              <a:endParaRPr lang="ru-RU" sz="2000" dirty="0">
                <a:solidFill>
                  <a:srgbClr val="FF0000"/>
                </a:solidFill>
                <a:latin typeface="Franklin Gothic Medium Cond" pitchFamily="34" charset="0"/>
                <a:cs typeface="+mn-cs"/>
              </a:endParaRPr>
            </a:p>
          </p:txBody>
        </p:sp>
        <p:pic>
          <p:nvPicPr>
            <p:cNvPr id="33" name="Picture 2" descr="C:\Users\ilyin.a\Desktop\Для презентации20.03\k7xojcr4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338" y="349658"/>
              <a:ext cx="864671" cy="614727"/>
            </a:xfrm>
            <a:prstGeom prst="rect">
              <a:avLst/>
            </a:prstGeom>
            <a:noFill/>
          </p:spPr>
        </p:pic>
      </p:grpSp>
      <p:grpSp>
        <p:nvGrpSpPr>
          <p:cNvPr id="35" name="Группа 34"/>
          <p:cNvGrpSpPr/>
          <p:nvPr/>
        </p:nvGrpSpPr>
        <p:grpSpPr>
          <a:xfrm>
            <a:off x="5823520" y="6192199"/>
            <a:ext cx="3071365" cy="593793"/>
            <a:chOff x="5823520" y="6192199"/>
            <a:chExt cx="3071365" cy="59379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520" y="6237312"/>
              <a:ext cx="548680" cy="54868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403497" y="6192199"/>
              <a:ext cx="2491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Санкт-Петербургская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избирательная комиссия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33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60624"/>
            <a:ext cx="87129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Franklin Gothic Medium Cond" pitchFamily="34" charset="0"/>
              </a:rPr>
              <a:t>Если какое-либо действие может (должно) осуществляться со дня наступления какого-либо события, то первым днем, в который это действие может (должно) быть осуществлено, является календарная дата наступления соответствующего события, но не ранее времени наступления этого события</a:t>
            </a:r>
            <a:r>
              <a:rPr lang="ru-RU" sz="1600" dirty="0" smtClean="0">
                <a:latin typeface="Franklin Gothic Medium Cond" pitchFamily="34" charset="0"/>
              </a:rPr>
              <a:t>.</a:t>
            </a:r>
          </a:p>
          <a:p>
            <a:endParaRPr lang="ru-RU" sz="1600" dirty="0">
              <a:latin typeface="Franklin Gothic Medium Cond" pitchFamily="34" charset="0"/>
            </a:endParaRPr>
          </a:p>
          <a:p>
            <a:r>
              <a:rPr lang="ru-RU" sz="1600" dirty="0">
                <a:latin typeface="Franklin Gothic Medium Cond" pitchFamily="34" charset="0"/>
              </a:rPr>
              <a:t>Если какое-либо действие может (должно) осуществляться не позднее чем за определенное количество дней или за определенное количество дней до дня наступления какого-либо события, то соответственно последним днем или днем, когда данное действие может (должно) быть осуществлено, является день, после которого остается указанное в настоящем Порядке количество дней до дня наступления соответствующего события</a:t>
            </a:r>
            <a:r>
              <a:rPr lang="ru-RU" sz="1600" dirty="0" smtClean="0">
                <a:latin typeface="Franklin Gothic Medium Cond" pitchFamily="34" charset="0"/>
              </a:rPr>
              <a:t>.</a:t>
            </a:r>
          </a:p>
          <a:p>
            <a:endParaRPr lang="ru-RU" sz="1600" dirty="0">
              <a:latin typeface="Franklin Gothic Medium Cond" pitchFamily="34" charset="0"/>
            </a:endParaRPr>
          </a:p>
          <a:p>
            <a:r>
              <a:rPr lang="ru-RU" sz="1600" dirty="0">
                <a:latin typeface="Franklin Gothic Medium Cond" pitchFamily="34" charset="0"/>
              </a:rPr>
              <a:t>Если какое-либо действие может (должно) осуществляться не ранее чем за определенное количество дней до дня наступления какого-либо события, то первым днем, когда данное действие может (должно) быть осуществлено, является день, после которого остается указанное в настоящем Порядке количество дней до дня наступления соответствующего события</a:t>
            </a:r>
            <a:r>
              <a:rPr lang="ru-RU" sz="1600" dirty="0" smtClean="0">
                <a:latin typeface="Franklin Gothic Medium Cond" pitchFamily="34" charset="0"/>
              </a:rPr>
              <a:t>.</a:t>
            </a:r>
          </a:p>
          <a:p>
            <a:endParaRPr lang="ru-RU" sz="1600" dirty="0">
              <a:latin typeface="Franklin Gothic Medium Cond" pitchFamily="34" charset="0"/>
            </a:endParaRPr>
          </a:p>
          <a:p>
            <a:r>
              <a:rPr lang="ru-RU" sz="1600" dirty="0">
                <a:latin typeface="Franklin Gothic Medium Cond" pitchFamily="34" charset="0"/>
              </a:rPr>
              <a:t>Если какое-либо действие может (должно) осуществляться не позднее чем через определенное количество дней после дня наступления какого-либо события, то данное действие может (должно) быть осуществлено в течение указанного в настоящем Порядке количества дней. При этом первым днем считается день, следующий после календарной даты наступления этого события, а последним – день, следующий за днем, в который истекает указанное количество дней.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60516" y="335559"/>
            <a:ext cx="8147731" cy="642924"/>
            <a:chOff x="460516" y="335559"/>
            <a:chExt cx="8147731" cy="642924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460516" y="335559"/>
              <a:ext cx="8079909" cy="642924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                   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50133" y="404397"/>
              <a:ext cx="735811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3200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Исчисление сроков</a:t>
              </a:r>
              <a:endParaRPr lang="ru-RU" sz="3200" dirty="0">
                <a:solidFill>
                  <a:srgbClr val="FF0000"/>
                </a:solidFill>
                <a:latin typeface="Franklin Gothic Medium Cond" pitchFamily="34" charset="0"/>
                <a:cs typeface="+mn-cs"/>
              </a:endParaRPr>
            </a:p>
          </p:txBody>
        </p:sp>
        <p:pic>
          <p:nvPicPr>
            <p:cNvPr id="8" name="Picture 2" descr="C:\Users\ilyin.a\Desktop\Для презентации20.03\k7xojcr4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338" y="349658"/>
              <a:ext cx="864671" cy="614727"/>
            </a:xfrm>
            <a:prstGeom prst="rect">
              <a:avLst/>
            </a:prstGeom>
            <a:noFill/>
          </p:spPr>
        </p:pic>
      </p:grpSp>
      <p:grpSp>
        <p:nvGrpSpPr>
          <p:cNvPr id="9" name="Группа 8"/>
          <p:cNvGrpSpPr/>
          <p:nvPr/>
        </p:nvGrpSpPr>
        <p:grpSpPr>
          <a:xfrm>
            <a:off x="5823520" y="6192199"/>
            <a:ext cx="3071365" cy="593793"/>
            <a:chOff x="5823520" y="6192199"/>
            <a:chExt cx="3071365" cy="59379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520" y="6237312"/>
              <a:ext cx="548680" cy="5486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03497" y="6192199"/>
              <a:ext cx="2491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Санкт-Петербургская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избирательная комиссия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875181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</a:t>
            </a:r>
            <a:b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</a:t>
            </a: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проведению общероссийского голосования </a:t>
            </a:r>
            <a:b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вопросу одобрения изменений </a:t>
            </a:r>
            <a:b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Конституцию 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823520" y="6192199"/>
            <a:ext cx="3071365" cy="593793"/>
            <a:chOff x="5823520" y="6192199"/>
            <a:chExt cx="3071365" cy="59379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520" y="6237312"/>
              <a:ext cx="548680" cy="5486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03497" y="6192199"/>
              <a:ext cx="2491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Санкт-Петербургская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избирательная комиссия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0251" y="4554994"/>
            <a:ext cx="720080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Franklin Gothic Medium Cond" pitchFamily="34" charset="0"/>
              </a:rPr>
              <a:t>Система комиссий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Franklin Gothic Medium Cond" pitchFamily="34" charset="0"/>
              </a:rPr>
              <a:t>по подготовке и проведению общероссийского голосования</a:t>
            </a:r>
          </a:p>
          <a:p>
            <a:pPr algn="just"/>
            <a:r>
              <a:rPr lang="ru-RU" dirty="0">
                <a:latin typeface="Franklin Gothic Medium Cond" pitchFamily="34" charset="0"/>
              </a:rPr>
              <a:t>1) ЦИК России;</a:t>
            </a:r>
          </a:p>
          <a:p>
            <a:pPr algn="just"/>
            <a:r>
              <a:rPr lang="ru-RU" dirty="0">
                <a:latin typeface="Franklin Gothic Medium Cond" pitchFamily="34" charset="0"/>
              </a:rPr>
              <a:t>2) избирательные комиссии субъектов Российской Федерации;</a:t>
            </a:r>
          </a:p>
          <a:p>
            <a:pPr algn="just"/>
            <a:r>
              <a:rPr lang="ru-RU" dirty="0">
                <a:latin typeface="Franklin Gothic Medium Cond" pitchFamily="34" charset="0"/>
              </a:rPr>
              <a:t>3) территориальные избирательные комиссии;</a:t>
            </a:r>
          </a:p>
          <a:p>
            <a:pPr algn="just"/>
            <a:r>
              <a:rPr lang="ru-RU" dirty="0">
                <a:latin typeface="Franklin Gothic Medium Cond" pitchFamily="34" charset="0"/>
              </a:rPr>
              <a:t>4) участковые избирательные комиссии.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640960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ranklin Gothic Medium Cond" pitchFamily="34" charset="0"/>
              </a:rPr>
              <a:t>Общероссийское голосование проводится </a:t>
            </a:r>
            <a:r>
              <a:rPr lang="ru-RU" dirty="0">
                <a:solidFill>
                  <a:srgbClr val="C00000"/>
                </a:solidFill>
                <a:latin typeface="Franklin Gothic Medium Cond" pitchFamily="34" charset="0"/>
              </a:rPr>
              <a:t>на избирательных участках</a:t>
            </a:r>
            <a:r>
              <a:rPr lang="ru-RU" dirty="0">
                <a:latin typeface="Franklin Gothic Medium Cond" pitchFamily="34" charset="0"/>
              </a:rPr>
              <a:t>, образованных в соответствии с законодательством Российской Федерации о выборах и референдумах,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Franklin Gothic Medium Cond" pitchFamily="34" charset="0"/>
              </a:rPr>
              <a:t>в том числе на избирательных участках, дополнительно образованных: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Franklin Gothic Medium Cond" pitchFamily="34" charset="0"/>
              </a:rPr>
              <a:t>в местах временного пребывания участников голосования (больницах, санаториях, домах отдыха, предприятиях и организациях с непрерывным циклом работы, на вокзалах, в аэропортах, местах содержания под стражей подозреваемых и обвиняемых и других местах временного пребывания),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Franklin Gothic Medium Cond" pitchFamily="34" charset="0"/>
              </a:rPr>
              <a:t>в местах, где пребывают участники голосования, не имеющие регистрации по месту жительства в пределах территории Российской Федерации;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Franklin Gothic Medium Cond" pitchFamily="34" charset="0"/>
              </a:rPr>
              <a:t>на судах, которые будут находиться в день голосования в плавании,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Franklin Gothic Medium Cond" pitchFamily="34" charset="0"/>
              </a:rPr>
              <a:t>на полярных станциях.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80738" y="490204"/>
            <a:ext cx="8079909" cy="642924"/>
            <a:chOff x="528338" y="337804"/>
            <a:chExt cx="8079909" cy="642924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528338" y="337804"/>
              <a:ext cx="8079909" cy="642924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                    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50133" y="404397"/>
              <a:ext cx="7358114" cy="4397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Участки</a:t>
              </a:r>
              <a:r>
                <a:rPr lang="ru-RU" sz="2000" b="1" dirty="0" smtClean="0">
                  <a:solidFill>
                    <a:prstClr val="white"/>
                  </a:solidFill>
                  <a:effectDag name="">
                    <a:cont type="tree" name="">
                      <a:effect ref="fillLine"/>
                      <a:outerShdw dist="38100" dir="13500000" algn="br">
                        <a:prstClr val="white">
                          <a:lumMod val="200000"/>
                          <a:satMod val="200000"/>
                        </a:prstClr>
                      </a:outerShdw>
                    </a:cont>
                    <a:cont type="tree" name="">
                      <a:effect ref="fillLine"/>
                      <a:outerShdw dist="38100" dir="2700000" algn="tl">
                        <a:prstClr val="white">
                          <a:lumMod val="60000"/>
                          <a:satMod val="60000"/>
                        </a:prstClr>
                      </a:outerShdw>
                    </a:cont>
                    <a:effect ref="fillLine"/>
                  </a:effectDag>
                  <a:latin typeface="Arial" charset="0"/>
                  <a:cs typeface="+mn-cs"/>
                </a:rPr>
                <a:t> </a:t>
              </a:r>
              <a:r>
                <a:rPr lang="ru-RU" sz="2000" b="1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для</a:t>
              </a:r>
              <a:r>
                <a:rPr lang="ru-RU" sz="2000" b="1" dirty="0" smtClean="0">
                  <a:solidFill>
                    <a:prstClr val="white"/>
                  </a:solidFill>
                  <a:effectDag name="">
                    <a:cont type="tree" name="">
                      <a:effect ref="fillLine"/>
                      <a:outerShdw dist="38100" dir="13500000" algn="br">
                        <a:prstClr val="white">
                          <a:lumMod val="200000"/>
                          <a:satMod val="200000"/>
                        </a:prstClr>
                      </a:outerShdw>
                    </a:cont>
                    <a:cont type="tree" name="">
                      <a:effect ref="fillLine"/>
                      <a:outerShdw dist="38100" dir="2700000" algn="tl">
                        <a:prstClr val="white">
                          <a:lumMod val="60000"/>
                          <a:satMod val="60000"/>
                        </a:prstClr>
                      </a:outerShdw>
                    </a:cont>
                    <a:effect ref="fillLine"/>
                  </a:effectDag>
                  <a:latin typeface="Arial" charset="0"/>
                  <a:cs typeface="+mn-cs"/>
                </a:rPr>
                <a:t> </a:t>
              </a:r>
              <a:r>
                <a:rPr lang="ru-RU" sz="2000" b="1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голосования, комиссии по проведению голосования </a:t>
              </a:r>
              <a:endParaRPr lang="ru-RU" sz="2000" b="1" dirty="0">
                <a:solidFill>
                  <a:srgbClr val="FF0000"/>
                </a:solidFill>
                <a:latin typeface="Franklin Gothic Medium Cond" pitchFamily="34" charset="0"/>
                <a:cs typeface="+mn-cs"/>
              </a:endParaRPr>
            </a:p>
          </p:txBody>
        </p:sp>
        <p:pic>
          <p:nvPicPr>
            <p:cNvPr id="9" name="Picture 2" descr="C:\Users\ilyin.a\Desktop\Для презентации20.03\k7xojcr4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338" y="349658"/>
              <a:ext cx="864671" cy="614727"/>
            </a:xfrm>
            <a:prstGeom prst="rect">
              <a:avLst/>
            </a:prstGeom>
            <a:noFill/>
          </p:spPr>
        </p:pic>
      </p:grpSp>
      <p:grpSp>
        <p:nvGrpSpPr>
          <p:cNvPr id="10" name="Группа 9"/>
          <p:cNvGrpSpPr/>
          <p:nvPr/>
        </p:nvGrpSpPr>
        <p:grpSpPr>
          <a:xfrm>
            <a:off x="5823520" y="6192199"/>
            <a:ext cx="3071365" cy="593793"/>
            <a:chOff x="5823520" y="6192199"/>
            <a:chExt cx="3071365" cy="59379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520" y="6237312"/>
              <a:ext cx="548680" cy="5486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403497" y="6192199"/>
              <a:ext cx="2491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Санкт-Петербургская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избирательная комиссия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0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Овал 73"/>
          <p:cNvSpPr/>
          <p:nvPr/>
        </p:nvSpPr>
        <p:spPr>
          <a:xfrm>
            <a:off x="6500826" y="3145528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3551590" y="3068960"/>
            <a:ext cx="11158" cy="56549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2144297" y="3117104"/>
            <a:ext cx="0" cy="51735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2483768" y="3117103"/>
            <a:ext cx="0" cy="5279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grpSp>
        <p:nvGrpSpPr>
          <p:cNvPr id="5" name="Группа 4"/>
          <p:cNvGrpSpPr/>
          <p:nvPr/>
        </p:nvGrpSpPr>
        <p:grpSpPr>
          <a:xfrm>
            <a:off x="5823520" y="6192199"/>
            <a:ext cx="3071365" cy="593793"/>
            <a:chOff x="5823520" y="6192199"/>
            <a:chExt cx="3071365" cy="59379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520" y="6237312"/>
              <a:ext cx="548680" cy="5486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03497" y="6192199"/>
              <a:ext cx="2491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Санкт-Петербургская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избирательная комиссия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80738" y="188640"/>
            <a:ext cx="8079909" cy="642924"/>
            <a:chOff x="528338" y="337804"/>
            <a:chExt cx="8079909" cy="642924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528338" y="337804"/>
              <a:ext cx="8079909" cy="642924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                   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50133" y="404397"/>
              <a:ext cx="7358114" cy="4397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Участки</a:t>
              </a:r>
              <a:r>
                <a:rPr lang="ru-RU" sz="2000" b="1" dirty="0" smtClean="0">
                  <a:solidFill>
                    <a:prstClr val="white"/>
                  </a:solidFill>
                  <a:effectDag name="">
                    <a:cont type="tree" name="">
                      <a:effect ref="fillLine"/>
                      <a:outerShdw dist="38100" dir="13500000" algn="br">
                        <a:prstClr val="white">
                          <a:lumMod val="200000"/>
                          <a:satMod val="200000"/>
                        </a:prstClr>
                      </a:outerShdw>
                    </a:cont>
                    <a:cont type="tree" name="">
                      <a:effect ref="fillLine"/>
                      <a:outerShdw dist="38100" dir="2700000" algn="tl">
                        <a:prstClr val="white">
                          <a:lumMod val="60000"/>
                          <a:satMod val="60000"/>
                        </a:prstClr>
                      </a:outerShdw>
                    </a:cont>
                    <a:effect ref="fillLine"/>
                  </a:effectDag>
                  <a:latin typeface="Arial" charset="0"/>
                  <a:cs typeface="+mn-cs"/>
                </a:rPr>
                <a:t> </a:t>
              </a:r>
              <a:r>
                <a:rPr lang="ru-RU" sz="2000" b="1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для</a:t>
              </a:r>
              <a:r>
                <a:rPr lang="ru-RU" sz="2000" b="1" dirty="0" smtClean="0">
                  <a:solidFill>
                    <a:prstClr val="white"/>
                  </a:solidFill>
                  <a:effectDag name="">
                    <a:cont type="tree" name="">
                      <a:effect ref="fillLine"/>
                      <a:outerShdw dist="38100" dir="13500000" algn="br">
                        <a:prstClr val="white">
                          <a:lumMod val="200000"/>
                          <a:satMod val="200000"/>
                        </a:prstClr>
                      </a:outerShdw>
                    </a:cont>
                    <a:cont type="tree" name="">
                      <a:effect ref="fillLine"/>
                      <a:outerShdw dist="38100" dir="2700000" algn="tl">
                        <a:prstClr val="white">
                          <a:lumMod val="60000"/>
                          <a:satMod val="60000"/>
                        </a:prstClr>
                      </a:outerShdw>
                    </a:cont>
                    <a:effect ref="fillLine"/>
                  </a:effectDag>
                  <a:latin typeface="Arial" charset="0"/>
                  <a:cs typeface="+mn-cs"/>
                </a:rPr>
                <a:t> </a:t>
              </a:r>
              <a:r>
                <a:rPr lang="ru-RU" sz="2000" b="1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голосования, комиссии по проведению голосования </a:t>
              </a:r>
              <a:endParaRPr lang="ru-RU" sz="2000" b="1" dirty="0">
                <a:solidFill>
                  <a:srgbClr val="FF0000"/>
                </a:solidFill>
                <a:latin typeface="Franklin Gothic Medium Cond" pitchFamily="34" charset="0"/>
                <a:cs typeface="+mn-cs"/>
              </a:endParaRPr>
            </a:p>
          </p:txBody>
        </p:sp>
        <p:pic>
          <p:nvPicPr>
            <p:cNvPr id="12" name="Picture 2" descr="C:\Users\ilyin.a\Desktop\Для презентации20.03\k7xojcr4_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338" y="349658"/>
              <a:ext cx="864671" cy="614727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1500166" y="3117103"/>
            <a:ext cx="7358114" cy="1103985"/>
            <a:chOff x="1428728" y="4365104"/>
            <a:chExt cx="7358114" cy="1103985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1571604" y="4651858"/>
              <a:ext cx="7215238" cy="19207"/>
            </a:xfrm>
            <a:prstGeom prst="line">
              <a:avLst/>
            </a:prstGeom>
            <a:noFill/>
            <a:ln w="279400" cap="rnd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25400">
              <a:contourClr>
                <a:srgbClr val="FF0000"/>
              </a:contourClr>
            </a:sp3d>
          </p:spPr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786182" y="4651548"/>
              <a:ext cx="4286280" cy="1588"/>
            </a:xfrm>
            <a:prstGeom prst="line">
              <a:avLst/>
            </a:prstGeom>
            <a:noFill/>
            <a:ln w="279400" cap="rnd" cmpd="sng" algn="ctr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srgbClr val="FF0000">
                  <a:alpha val="50000"/>
                </a:srgbClr>
              </a:outerShdw>
            </a:effectLst>
          </p:spPr>
        </p:cxnSp>
        <p:sp>
          <p:nvSpPr>
            <p:cNvPr id="33" name="Овал 32"/>
            <p:cNvSpPr/>
            <p:nvPr/>
          </p:nvSpPr>
          <p:spPr>
            <a:xfrm>
              <a:off x="1428728" y="4588603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215074" y="4365104"/>
              <a:ext cx="100013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eaLnBrk="1" hangingPunct="1"/>
              <a:r>
                <a:rPr lang="ru-RU" sz="3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  <a:cs typeface="+mn-cs"/>
                  <a:sym typeface="Wingdings"/>
                </a:rPr>
                <a:t></a:t>
              </a:r>
              <a:endPara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500826" y="5130535"/>
              <a:ext cx="428628" cy="3385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FF0000"/>
                  </a:solidFill>
                  <a:latin typeface="Franklin Gothic Medium Cond" pitchFamily="34" charset="0"/>
                </a:rPr>
                <a:t>1</a:t>
              </a:r>
              <a:endParaRPr lang="ru-RU" sz="1600" dirty="0">
                <a:solidFill>
                  <a:srgbClr val="FF0000"/>
                </a:solidFill>
                <a:latin typeface="Franklin Gothic Medium Cond" pitchFamily="34" charset="0"/>
                <a:cs typeface="+mn-cs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675341" y="4457320"/>
              <a:ext cx="92869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ln>
                    <a:solidFill>
                      <a:schemeClr val="tx1"/>
                    </a:solidFill>
                  </a:ln>
                  <a:latin typeface="Franklin Gothic Medium Cond" pitchFamily="34" charset="0"/>
                  <a:cs typeface="+mn-cs"/>
                </a:rPr>
                <a:t>июнь</a:t>
              </a:r>
              <a:endParaRPr lang="ru-RU" sz="1600" dirty="0">
                <a:ln>
                  <a:solidFill>
                    <a:schemeClr val="tx1"/>
                  </a:solidFill>
                </a:ln>
                <a:latin typeface="Franklin Gothic Medium Cond" pitchFamily="34" charset="0"/>
                <a:cs typeface="+mn-cs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858016" y="4524499"/>
              <a:ext cx="928694" cy="289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latin typeface="Franklin Gothic Medium Cond" pitchFamily="34" charset="0"/>
                  <a:cs typeface="+mn-cs"/>
                </a:rPr>
                <a:t>июль</a:t>
              </a:r>
              <a:endParaRPr lang="ru-RU" sz="1600" dirty="0">
                <a:latin typeface="Franklin Gothic Medium Cond" pitchFamily="34" charset="0"/>
                <a:cs typeface="+mn-cs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2149876" y="4580420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419872" y="4588603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120936" y="956108"/>
            <a:ext cx="2518805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Franklin Gothic Medium Cond" panose="020B0606030402020204" pitchFamily="34" charset="0"/>
                <a:cs typeface="+mn-cs"/>
              </a:rPr>
              <a:t>Образование участков для голосования в местах временного пребывания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DA2220"/>
                </a:solidFill>
                <a:latin typeface="Franklin Gothic Medium Cond" panose="020B0606030402020204" pitchFamily="34" charset="0"/>
                <a:cs typeface="+mn-cs"/>
              </a:rPr>
              <a:t>по согласованию с </a:t>
            </a:r>
            <a:r>
              <a:rPr lang="ru-RU" dirty="0" err="1" smtClean="0">
                <a:solidFill>
                  <a:srgbClr val="DA2220"/>
                </a:solidFill>
                <a:latin typeface="Franklin Gothic Medium Cond" panose="020B0606030402020204" pitchFamily="34" charset="0"/>
                <a:cs typeface="+mn-cs"/>
              </a:rPr>
              <a:t>СПбИК</a:t>
            </a:r>
            <a:endParaRPr lang="ru-RU" dirty="0" smtClean="0">
              <a:solidFill>
                <a:srgbClr val="DA2220"/>
              </a:solidFill>
              <a:latin typeface="Franklin Gothic Medium Cond" panose="020B0606030402020204" pitchFamily="34" charset="0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08091" y="3634454"/>
            <a:ext cx="2093609" cy="658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DA2220"/>
                </a:solidFill>
                <a:latin typeface="Franklin Gothic Medium Cond" pitchFamily="34" charset="0"/>
                <a:cs typeface="+mn-cs"/>
              </a:rPr>
              <a:t>Не позднее 4 июня, </a:t>
            </a:r>
            <a:br>
              <a:rPr lang="ru-RU" dirty="0" smtClean="0">
                <a:solidFill>
                  <a:srgbClr val="DA2220"/>
                </a:solidFill>
                <a:latin typeface="Franklin Gothic Medium Cond" pitchFamily="34" charset="0"/>
                <a:cs typeface="+mn-cs"/>
              </a:rPr>
            </a:br>
            <a:r>
              <a:rPr lang="ru-RU" sz="1400" dirty="0" smtClean="0">
                <a:latin typeface="Franklin Gothic Medium Cond" pitchFamily="34" charset="0"/>
                <a:cs typeface="+mn-cs"/>
              </a:rPr>
              <a:t>в исключительных случаях не позднее 27 июня</a:t>
            </a:r>
            <a:endParaRPr lang="ru-RU" sz="1400" i="1" dirty="0" smtClean="0">
              <a:latin typeface="Franklin Gothic Medium Cond" pitchFamily="34" charset="0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05563" y="2090231"/>
            <a:ext cx="2518805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Franklin Gothic Medium Cond" panose="020B0606030402020204" pitchFamily="34" charset="0"/>
                <a:cs typeface="+mn-cs"/>
              </a:rPr>
              <a:t>Образование участков для голосования на судах и полярных станциях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DA2220"/>
                </a:solidFill>
                <a:latin typeface="Franklin Gothic Medium Cond" panose="020B0606030402020204" pitchFamily="34" charset="0"/>
                <a:cs typeface="+mn-cs"/>
              </a:rPr>
              <a:t>п</a:t>
            </a:r>
            <a:r>
              <a:rPr lang="ru-RU" dirty="0" smtClean="0">
                <a:solidFill>
                  <a:srgbClr val="DA2220"/>
                </a:solidFill>
                <a:latin typeface="Franklin Gothic Medium Cond" panose="020B0606030402020204" pitchFamily="34" charset="0"/>
                <a:cs typeface="+mn-cs"/>
              </a:rPr>
              <a:t>о согласованию с </a:t>
            </a:r>
            <a:r>
              <a:rPr lang="ru-RU" dirty="0" err="1" smtClean="0">
                <a:solidFill>
                  <a:srgbClr val="DA2220"/>
                </a:solidFill>
                <a:latin typeface="Franklin Gothic Medium Cond" panose="020B0606030402020204" pitchFamily="34" charset="0"/>
                <a:cs typeface="+mn-cs"/>
              </a:rPr>
              <a:t>СПбИК</a:t>
            </a:r>
            <a:endParaRPr lang="ru-RU" dirty="0" smtClean="0">
              <a:solidFill>
                <a:srgbClr val="DA2220"/>
              </a:solidFill>
              <a:latin typeface="Franklin Gothic Medium Cond" panose="020B0606030402020204" pitchFamily="34" charset="0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78733" y="980148"/>
            <a:ext cx="3306843" cy="2037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Franklin Gothic Medium Cond" panose="020B0606030402020204" pitchFamily="34" charset="0"/>
                <a:cs typeface="+mn-cs"/>
              </a:rPr>
              <a:t>Формирование избирательных комиссий на участках в местах временного пребывания из резерва составов участковых комиссий, предусмотренного законодательством Российской Федерации о выборах и референдумах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Franklin Gothic Medium Cond" panose="020B0606030402020204" pitchFamily="34" charset="0"/>
                <a:cs typeface="+mn-cs"/>
              </a:rPr>
              <a:t>(за исключением судов и полярных станций)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108605" y="3634454"/>
            <a:ext cx="2093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DA2220"/>
                </a:solidFill>
                <a:latin typeface="Franklin Gothic Medium Cond" pitchFamily="34" charset="0"/>
                <a:cs typeface="+mn-cs"/>
              </a:rPr>
              <a:t>Не позднее </a:t>
            </a:r>
            <a:r>
              <a:rPr lang="ru-RU" dirty="0">
                <a:solidFill>
                  <a:srgbClr val="DA2220"/>
                </a:solidFill>
                <a:latin typeface="Franklin Gothic Medium Cond" pitchFamily="34" charset="0"/>
                <a:cs typeface="+mn-cs"/>
              </a:rPr>
              <a:t>5</a:t>
            </a:r>
            <a:r>
              <a:rPr lang="ru-RU" dirty="0" smtClean="0">
                <a:solidFill>
                  <a:srgbClr val="DA2220"/>
                </a:solidFill>
                <a:latin typeface="Franklin Gothic Medium Cond" pitchFamily="34" charset="0"/>
                <a:cs typeface="+mn-cs"/>
              </a:rPr>
              <a:t> июня,</a:t>
            </a:r>
            <a:br>
              <a:rPr lang="ru-RU" dirty="0" smtClean="0">
                <a:solidFill>
                  <a:srgbClr val="DA2220"/>
                </a:solidFill>
                <a:latin typeface="Franklin Gothic Medium Cond" pitchFamily="34" charset="0"/>
                <a:cs typeface="+mn-cs"/>
              </a:rPr>
            </a:br>
            <a:r>
              <a:rPr lang="ru-RU" dirty="0" smtClean="0">
                <a:solidFill>
                  <a:srgbClr val="DA2220"/>
                </a:solidFill>
                <a:latin typeface="Franklin Gothic Medium Cond" pitchFamily="34" charset="0"/>
                <a:cs typeface="+mn-cs"/>
              </a:rPr>
              <a:t> </a:t>
            </a:r>
            <a:r>
              <a:rPr lang="ru-RU" sz="1400" dirty="0" smtClean="0">
                <a:latin typeface="Franklin Gothic Medium Cond" pitchFamily="34" charset="0"/>
                <a:cs typeface="+mn-cs"/>
              </a:rPr>
              <a:t>в исключительных случаях не позднее 30 июня</a:t>
            </a:r>
            <a:endParaRPr lang="ru-RU" sz="1400" i="1" dirty="0" smtClean="0">
              <a:latin typeface="Franklin Gothic Medium Cond" pitchFamily="34" charset="0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932978" y="1544757"/>
            <a:ext cx="1946188" cy="908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Срок полномочий </a:t>
            </a:r>
            <a:r>
              <a:rPr lang="ru-RU" sz="1100" dirty="0" smtClean="0"/>
              <a:t>такой УИК  </a:t>
            </a:r>
            <a:r>
              <a:rPr lang="ru-RU" sz="1100" dirty="0"/>
              <a:t>истекает через 10 дней со дня официального опубликования результатов общероссийского </a:t>
            </a:r>
            <a:r>
              <a:rPr lang="ru-RU" sz="1100" dirty="0" smtClean="0"/>
              <a:t>голосования</a:t>
            </a:r>
            <a:endParaRPr lang="ru-RU" sz="11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684985" y="805183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70647" y="4399684"/>
            <a:ext cx="872569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ru-RU" sz="1600" b="1" dirty="0">
                <a:solidFill>
                  <a:srgbClr val="C00000"/>
                </a:solidFill>
                <a:latin typeface="Franklin Gothic Medium Cond" panose="020B0606030402020204" pitchFamily="34" charset="0"/>
                <a:cs typeface="+mn-cs"/>
              </a:rPr>
              <a:t>Комиссии обеспечивают информирование </a:t>
            </a:r>
            <a:r>
              <a:rPr lang="ru-RU" sz="1600" dirty="0">
                <a:latin typeface="Franklin Gothic Medium Cond" panose="020B0606030402020204" pitchFamily="34" charset="0"/>
                <a:cs typeface="+mn-cs"/>
              </a:rPr>
              <a:t>граждан Российской Федерации о проведении общероссийского голосования, о порядке и сроках его подготовки и проведения, о дне, месте и времени голосования, а также об иных вопросах, связанных с подготовкой и проведением общероссийского голосования, в том числе возможность ознакомления с текстом поправок. </a:t>
            </a:r>
          </a:p>
          <a:p>
            <a:pPr lvl="1" algn="ctr"/>
            <a:r>
              <a:rPr lang="ru-RU" sz="1600" b="1" dirty="0">
                <a:solidFill>
                  <a:srgbClr val="C00000"/>
                </a:solidFill>
                <a:latin typeface="Franklin Gothic Medium Cond" panose="020B0606030402020204" pitchFamily="34" charset="0"/>
                <a:cs typeface="+mn-cs"/>
              </a:rPr>
              <a:t>Участковые комиссии приступают к работе по информированию с </a:t>
            </a:r>
            <a:r>
              <a:rPr lang="ru-RU" sz="1600" b="1" dirty="0" smtClean="0">
                <a:solidFill>
                  <a:srgbClr val="C00000"/>
                </a:solidFill>
                <a:latin typeface="Franklin Gothic Medium Cond" panose="020B0606030402020204" pitchFamily="34" charset="0"/>
                <a:cs typeface="+mn-cs"/>
              </a:rPr>
              <a:t>16 июня </a:t>
            </a:r>
            <a:r>
              <a:rPr lang="ru-RU" sz="1600" b="1" dirty="0">
                <a:solidFill>
                  <a:srgbClr val="C00000"/>
                </a:solidFill>
                <a:latin typeface="Franklin Gothic Medium Cond" panose="020B0606030402020204" pitchFamily="34" charset="0"/>
                <a:cs typeface="+mn-cs"/>
              </a:rPr>
              <a:t>2020 года </a:t>
            </a:r>
            <a:r>
              <a:rPr lang="ru-RU" sz="1600" b="1" dirty="0" smtClean="0">
                <a:solidFill>
                  <a:srgbClr val="C00000"/>
                </a:solidFill>
                <a:latin typeface="Franklin Gothic Medium Cond" panose="020B0606030402020204" pitchFamily="34" charset="0"/>
                <a:cs typeface="+mn-cs"/>
              </a:rPr>
              <a:t> </a:t>
            </a:r>
          </a:p>
          <a:p>
            <a:pPr lvl="1" algn="ctr"/>
            <a:r>
              <a:rPr lang="ru-RU" sz="1600" b="1" dirty="0" smtClean="0">
                <a:solidFill>
                  <a:srgbClr val="C00000"/>
                </a:solidFill>
                <a:latin typeface="Franklin Gothic Medium Cond" panose="020B0606030402020204" pitchFamily="34" charset="0"/>
                <a:cs typeface="+mn-cs"/>
              </a:rPr>
              <a:t>- начало работы ППЗ</a:t>
            </a:r>
            <a:endParaRPr lang="ru-RU" sz="1600" dirty="0">
              <a:latin typeface="Franklin Gothic Medium Cond" panose="020B06060304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Овал 74"/>
          <p:cNvSpPr/>
          <p:nvPr/>
        </p:nvSpPr>
        <p:spPr>
          <a:xfrm>
            <a:off x="6097860" y="326885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823520" y="6192199"/>
            <a:ext cx="3071365" cy="593793"/>
            <a:chOff x="5823520" y="6192199"/>
            <a:chExt cx="3071365" cy="59379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520" y="6237312"/>
              <a:ext cx="548680" cy="5486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03497" y="6192199"/>
              <a:ext cx="2491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Санкт-Петербургская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избирательная комиссия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7102" y="188640"/>
            <a:ext cx="8083708" cy="642924"/>
            <a:chOff x="524539" y="337804"/>
            <a:chExt cx="8083708" cy="642924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524539" y="337804"/>
              <a:ext cx="8079909" cy="642924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                   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50133" y="404397"/>
              <a:ext cx="735811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400" dirty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«Мобильный избиратель</a:t>
              </a:r>
              <a:r>
                <a:rPr lang="ru-RU" sz="2400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», списки участников голосования </a:t>
              </a:r>
              <a:endParaRPr lang="ru-RU" sz="2400" dirty="0">
                <a:solidFill>
                  <a:srgbClr val="FF0000"/>
                </a:solidFill>
                <a:latin typeface="Franklin Gothic Medium Cond" pitchFamily="34" charset="0"/>
                <a:cs typeface="+mn-cs"/>
              </a:endParaRPr>
            </a:p>
          </p:txBody>
        </p:sp>
        <p:pic>
          <p:nvPicPr>
            <p:cNvPr id="11" name="Picture 2" descr="C:\Users\ilyin.a\Desktop\Для презентации20.03\k7xojcr4_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338" y="349658"/>
              <a:ext cx="864671" cy="614727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251520" y="1505808"/>
            <a:ext cx="8496943" cy="3424231"/>
            <a:chOff x="857224" y="1007664"/>
            <a:chExt cx="8072494" cy="275419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873917" y="1007664"/>
              <a:ext cx="3000396" cy="11375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lnSpc>
                  <a:spcPct val="7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Передача в УИК:</a:t>
              </a:r>
            </a:p>
            <a:p>
              <a:pPr fontAlgn="auto">
                <a:lnSpc>
                  <a:spcPct val="70000"/>
                </a:lnSpc>
                <a:spcBef>
                  <a:spcPts val="0"/>
                </a:spcBef>
                <a:spcAft>
                  <a:spcPts val="300"/>
                </a:spcAft>
              </a:pPr>
              <a:r>
                <a:rPr lang="ru-RU" sz="1600" dirty="0" smtClean="0">
                  <a:latin typeface="Franklin Gothic Medium Cond" pitchFamily="34" charset="0"/>
                </a:rPr>
                <a:t>-списка участников голосования;</a:t>
              </a:r>
              <a:endParaRPr lang="ru-RU" sz="1600" dirty="0" smtClean="0">
                <a:effectLst/>
                <a:latin typeface="Franklin Gothic Medium Cond" pitchFamily="34" charset="0"/>
              </a:endParaRPr>
            </a:p>
            <a:p>
              <a:pPr fontAlgn="auto">
                <a:lnSpc>
                  <a:spcPct val="70000"/>
                </a:lnSpc>
                <a:spcBef>
                  <a:spcPts val="0"/>
                </a:spcBef>
                <a:spcAft>
                  <a:spcPts val="300"/>
                </a:spcAft>
                <a:buFontTx/>
                <a:buChar char="-"/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дополнительных вкладных листов списка участников голосования;</a:t>
              </a:r>
            </a:p>
            <a:p>
              <a:pPr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 Реестра участников голосования, подавших неучтенные заявления о голосовании по месту нахождения</a:t>
              </a: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 rot="5400000" flipH="1" flipV="1">
              <a:off x="1329754" y="2071685"/>
              <a:ext cx="1714511" cy="1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endCxn id="56" idx="0"/>
            </p:cNvCxnSpPr>
            <p:nvPr/>
          </p:nvCxnSpPr>
          <p:spPr>
            <a:xfrm flipH="1" flipV="1">
              <a:off x="4214810" y="2590386"/>
              <a:ext cx="1588" cy="114483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5900990" y="2305429"/>
              <a:ext cx="1588" cy="1456429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5715802" y="1233064"/>
              <a:ext cx="0" cy="2502156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500166" y="2660236"/>
              <a:ext cx="7429552" cy="1588"/>
            </a:xfrm>
            <a:prstGeom prst="line">
              <a:avLst/>
            </a:prstGeom>
            <a:ln w="279400" cap="rnd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rgbClr val="FF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786182" y="2661824"/>
              <a:ext cx="4286280" cy="1588"/>
            </a:xfrm>
            <a:prstGeom prst="line">
              <a:avLst/>
            </a:prstGeom>
            <a:ln w="279400" cap="rnd">
              <a:solidFill>
                <a:srgbClr val="FF0000"/>
              </a:solidFill>
            </a:ln>
            <a:effectLst>
              <a:outerShdw blurRad="50800" dist="38100" dir="5400000" algn="t" rotWithShape="0">
                <a:srgbClr val="FF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рямоугольник 46"/>
            <p:cNvSpPr/>
            <p:nvPr/>
          </p:nvSpPr>
          <p:spPr>
            <a:xfrm>
              <a:off x="6215074" y="2438701"/>
              <a:ext cx="100013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</a:t>
              </a:r>
              <a:endParaRPr lang="ru-RU" sz="3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857224" y="2500312"/>
              <a:ext cx="428628" cy="2723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latin typeface="Franklin Gothic Medium Cond" pitchFamily="34" charset="0"/>
                </a:rPr>
                <a:t>2</a:t>
              </a:r>
              <a:endParaRPr lang="ru-RU" sz="1600" dirty="0">
                <a:effectLst/>
                <a:latin typeface="Franklin Gothic Medium Cond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500826" y="2977242"/>
              <a:ext cx="428628" cy="2723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FF0000"/>
                  </a:solidFill>
                  <a:latin typeface="Franklin Gothic Medium Cond" pitchFamily="34" charset="0"/>
                </a:rPr>
                <a:t>1</a:t>
              </a:r>
              <a:endParaRPr lang="ru-RU" sz="1600" dirty="0">
                <a:solidFill>
                  <a:srgbClr val="FF0000"/>
                </a:solidFill>
                <a:effectLst/>
                <a:latin typeface="Franklin Gothic Medium Cond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738053" y="2738392"/>
              <a:ext cx="1177516" cy="2493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effectLst/>
                  <a:latin typeface="Franklin Gothic Medium Cond" pitchFamily="34" charset="0"/>
                </a:rPr>
                <a:t>июнь</a:t>
              </a:r>
              <a:endParaRPr lang="ru-RU" sz="1400" dirty="0">
                <a:effectLst/>
                <a:latin typeface="Franklin Gothic Medium Cond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187007" y="2090320"/>
              <a:ext cx="642942" cy="2723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 </a:t>
              </a:r>
              <a:r>
                <a:rPr lang="ru-RU" sz="1600" dirty="0">
                  <a:latin typeface="Franklin Gothic Medium Cond" pitchFamily="34" charset="0"/>
                </a:rPr>
                <a:t>5</a:t>
              </a:r>
              <a:endParaRPr lang="ru-RU" sz="1600" dirty="0">
                <a:effectLst/>
                <a:latin typeface="Franklin Gothic Medium Cond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341313" y="1039165"/>
              <a:ext cx="1944935" cy="387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400" dirty="0" smtClean="0">
                  <a:effectLst/>
                  <a:latin typeface="Franklin Gothic Medium Cond" pitchFamily="34" charset="0"/>
                </a:rPr>
                <a:t>в ТИК или МФЦ</a:t>
              </a:r>
            </a:p>
          </p:txBody>
        </p:sp>
        <p:sp>
          <p:nvSpPr>
            <p:cNvPr id="54" name="Овал 53"/>
            <p:cNvSpPr/>
            <p:nvPr/>
          </p:nvSpPr>
          <p:spPr>
            <a:xfrm>
              <a:off x="5639938" y="259038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2115572" y="2567709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4143372" y="259038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357422" y="1491630"/>
              <a:ext cx="1512168" cy="387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400" dirty="0" smtClean="0">
                  <a:effectLst/>
                  <a:latin typeface="Franklin Gothic Medium Cond" pitchFamily="34" charset="0"/>
                </a:rPr>
                <a:t>через ЕПГУ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216398" y="3423304"/>
              <a:ext cx="1493906" cy="3119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400" dirty="0" smtClean="0">
                  <a:effectLst/>
                  <a:latin typeface="Franklin Gothic Medium Cond" pitchFamily="34" charset="0"/>
                </a:rPr>
                <a:t>в УИК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498889" y="1892278"/>
              <a:ext cx="1195761" cy="4703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 до 14 часов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latin typeface="Franklin Gothic Medium Cond" pitchFamily="34" charset="0"/>
                </a:rPr>
                <a:t>21 </a:t>
              </a:r>
              <a:r>
                <a:rPr lang="ru-RU" sz="1600" dirty="0" smtClean="0">
                  <a:effectLst/>
                  <a:latin typeface="Franklin Gothic Medium Cond" pitchFamily="34" charset="0"/>
                </a:rPr>
                <a:t> </a:t>
              </a:r>
              <a:endParaRPr lang="ru-RU" sz="1600" dirty="0">
                <a:effectLst/>
                <a:latin typeface="Franklin Gothic Medium Cond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214810" y="2947576"/>
              <a:ext cx="405000" cy="2723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 16</a:t>
              </a:r>
              <a:endParaRPr lang="ru-RU" sz="1600" dirty="0">
                <a:effectLst/>
                <a:latin typeface="Franklin Gothic Medium Cond" pitchFamily="34" charset="0"/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>
              <a:off x="5845171" y="2590386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901783" y="3423304"/>
              <a:ext cx="1071570" cy="2723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 </a:t>
              </a:r>
              <a:r>
                <a:rPr lang="ru-RU" sz="1600" dirty="0" smtClean="0">
                  <a:latin typeface="Franklin Gothic Medium Cond" pitchFamily="34" charset="0"/>
                </a:rPr>
                <a:t>24</a:t>
              </a:r>
              <a:endParaRPr lang="ru-RU" sz="1600" dirty="0">
                <a:effectLst/>
                <a:latin typeface="Franklin Gothic Medium Cond" pitchFamily="34" charset="0"/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251520" y="831564"/>
            <a:ext cx="8585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Franklin Gothic Medium Cond" pitchFamily="34" charset="0"/>
              </a:rPr>
              <a:t>Также регулируется Инструкцией по составлению, уточнению и использованию списков участников общероссийского голосования по вопросу одобрения изменений в Конституцию Российской Федерации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0" y="548680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38357" y="4995173"/>
            <a:ext cx="8656528" cy="7858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fontAlgn="auto">
              <a:lnSpc>
                <a:spcPct val="7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600" dirty="0">
                <a:latin typeface="Franklin Gothic Medium Cond" pitchFamily="34" charset="0"/>
              </a:rPr>
              <a:t>Участники голосования, </a:t>
            </a:r>
            <a:r>
              <a:rPr lang="ru-RU" sz="1600" b="1" dirty="0">
                <a:solidFill>
                  <a:srgbClr val="C00000"/>
                </a:solidFill>
                <a:latin typeface="Franklin Gothic Medium Cond" pitchFamily="34" charset="0"/>
              </a:rPr>
              <a:t>не имеющие регистрации по месту жительства </a:t>
            </a:r>
            <a:r>
              <a:rPr lang="ru-RU" sz="1600" dirty="0">
                <a:latin typeface="Franklin Gothic Medium Cond" pitchFamily="34" charset="0"/>
              </a:rPr>
              <a:t>в пределах Российской Федерации, решением участковой комиссии могут быть включены в список участников голосования на специальном участке для голосования, определенном СПБИК на основании личного письменного заявления, поданного в участковую комиссию не позднее чем в день голосования.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442314" y="3787775"/>
            <a:ext cx="92513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effectLst/>
                <a:latin typeface="Franklin Gothic Medium Cond" pitchFamily="34" charset="0"/>
              </a:rPr>
              <a:t> </a:t>
            </a:r>
            <a:r>
              <a:rPr lang="ru-RU" sz="1200" dirty="0" smtClean="0">
                <a:latin typeface="Franklin Gothic Medium Cond" pitchFamily="34" charset="0"/>
              </a:rPr>
              <a:t>до 14 часов </a:t>
            </a:r>
            <a:r>
              <a:rPr lang="ru-RU" sz="1600" dirty="0" smtClean="0">
                <a:latin typeface="Franklin Gothic Medium Cond" pitchFamily="34" charset="0"/>
              </a:rPr>
              <a:t>21</a:t>
            </a:r>
            <a:endParaRPr lang="ru-RU" sz="1600" dirty="0">
              <a:effectLst/>
              <a:latin typeface="Franklin Gothic Medium Cond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686232" y="3426069"/>
            <a:ext cx="928694" cy="289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Franklin Gothic Medium Cond" pitchFamily="34" charset="0"/>
                <a:cs typeface="+mn-cs"/>
              </a:rPr>
              <a:t>июль</a:t>
            </a:r>
            <a:endParaRPr lang="ru-RU" sz="1600" dirty="0">
              <a:latin typeface="Franklin Gothic Medium Cond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/>
          <p:cNvCxnSpPr/>
          <p:nvPr/>
        </p:nvCxnSpPr>
        <p:spPr>
          <a:xfrm flipV="1">
            <a:off x="3059832" y="2129773"/>
            <a:ext cx="0" cy="2679178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6421671" y="4157256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756366" y="1571776"/>
            <a:ext cx="7358114" cy="4260566"/>
            <a:chOff x="714348" y="714362"/>
            <a:chExt cx="7358114" cy="426056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2392347" y="2821783"/>
              <a:ext cx="2215372" cy="79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3000364" y="3143254"/>
              <a:ext cx="1571636" cy="1588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217614" y="1713776"/>
              <a:ext cx="6283344" cy="43257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5643967" y="3500047"/>
              <a:ext cx="1143008" cy="79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6215074" y="3286130"/>
              <a:ext cx="1000132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ru-RU" sz="3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14348" y="3429006"/>
              <a:ext cx="42862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FF0000"/>
                  </a:solidFill>
                  <a:latin typeface="Franklin Gothic Medium Cond" pitchFamily="34" charset="0"/>
                </a:rPr>
                <a:t>3</a:t>
              </a:r>
              <a:endParaRPr lang="ru-RU" sz="1600" dirty="0">
                <a:solidFill>
                  <a:srgbClr val="FF0000"/>
                </a:solidFill>
                <a:effectLst/>
                <a:latin typeface="Franklin Gothic Medium Cond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00826" y="3929072"/>
              <a:ext cx="42862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FF0000"/>
                  </a:solidFill>
                  <a:latin typeface="Franklin Gothic Medium Cond" pitchFamily="34" charset="0"/>
                </a:rPr>
                <a:t>1</a:t>
              </a:r>
              <a:endParaRPr lang="ru-RU" sz="1600" dirty="0">
                <a:solidFill>
                  <a:srgbClr val="FF0000"/>
                </a:solidFill>
                <a:effectLst/>
                <a:latin typeface="Franklin Gothic Medium Cond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571736" y="714362"/>
              <a:ext cx="2714644" cy="535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effectLst/>
                  <a:latin typeface="Franklin Gothic Medium Cond" pitchFamily="34" charset="0"/>
                </a:rPr>
                <a:t>Составление списков отдельно по каждому участку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787631" y="4035090"/>
              <a:ext cx="1357322" cy="2646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не позднее 24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38827" y="959950"/>
              <a:ext cx="1214446" cy="4370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800" dirty="0" smtClean="0">
                  <a:effectLst/>
                  <a:latin typeface="Franklin Gothic Medium Cond" pitchFamily="34" charset="0"/>
                </a:rPr>
                <a:t>ТИК</a:t>
              </a:r>
              <a:endParaRPr lang="ru-RU" sz="2800" dirty="0">
                <a:effectLst/>
                <a:latin typeface="Franklin Gothic Medium Cond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357554" y="1357304"/>
              <a:ext cx="3286148" cy="31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effectLst/>
                  <a:latin typeface="Franklin Gothic Medium Cond" pitchFamily="34" charset="0"/>
                </a:rPr>
                <a:t>Передача списков из ТИК в УИК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377854" y="3988302"/>
              <a:ext cx="64294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latin typeface="Franklin Gothic Medium Cond" pitchFamily="34" charset="0"/>
                </a:rPr>
                <a:t>24</a:t>
              </a:r>
              <a:endParaRPr lang="ru-RU" sz="1600" dirty="0">
                <a:effectLst/>
                <a:latin typeface="Franklin Gothic Medium Cond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71868" y="1785932"/>
              <a:ext cx="3929090" cy="535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effectLst/>
                  <a:latin typeface="Franklin Gothic Medium Cond" pitchFamily="34" charset="0"/>
                </a:rPr>
                <a:t>Представление списков для ознакомления и дополнительного уточнения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357554" y="4429138"/>
              <a:ext cx="2643206" cy="5457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в</a:t>
              </a:r>
              <a:r>
                <a:rPr lang="ru-RU" sz="1600" dirty="0" smtClean="0"/>
                <a:t> </a:t>
              </a:r>
              <a:r>
                <a:rPr lang="ru-RU" sz="1600" dirty="0" smtClean="0">
                  <a:effectLst/>
                  <a:latin typeface="Franklin Gothic Medium Cond" pitchFamily="34" charset="0"/>
                </a:rPr>
                <a:t>случае составления позднее этого срока – непосредственно после составления</a:t>
              </a:r>
              <a:endParaRPr lang="ru-RU" sz="1600" dirty="0">
                <a:effectLst/>
                <a:latin typeface="Franklin Gothic Medium Cond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562006" y="2256094"/>
              <a:ext cx="1214446" cy="4370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800" dirty="0" smtClean="0">
                  <a:effectLst/>
                  <a:latin typeface="Franklin Gothic Medium Cond" pitchFamily="34" charset="0"/>
                </a:rPr>
                <a:t>УИК</a:t>
              </a:r>
              <a:endParaRPr lang="ru-RU" sz="2800" dirty="0">
                <a:effectLst/>
                <a:latin typeface="Franklin Gothic Medium Cond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786314" y="2428874"/>
              <a:ext cx="3286148" cy="5355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effectLst/>
                  <a:latin typeface="Franklin Gothic Medium Cond" pitchFamily="34" charset="0"/>
                </a:rPr>
                <a:t>Подписание списков и их заверение печатью УИК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143504" y="3929072"/>
              <a:ext cx="1071570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latin typeface="Franklin Gothic Medium Cond" pitchFamily="34" charset="0"/>
                </a:rPr>
                <a:t>30</a:t>
              </a:r>
              <a:r>
                <a:rPr lang="ru-RU" sz="1600" dirty="0" smtClean="0">
                  <a:effectLst/>
                  <a:latin typeface="Franklin Gothic Medium Cond" pitchFamily="34" charset="0"/>
                </a:rPr>
                <a:t> (18.00)</a:t>
              </a:r>
              <a:endParaRPr lang="ru-RU" sz="1600" dirty="0">
                <a:effectLst/>
                <a:latin typeface="Franklin Gothic Medium Cond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77102" y="367722"/>
            <a:ext cx="8083708" cy="642924"/>
            <a:chOff x="524539" y="337804"/>
            <a:chExt cx="8083708" cy="642924"/>
          </a:xfrm>
        </p:grpSpPr>
        <p:sp>
          <p:nvSpPr>
            <p:cNvPr id="32" name="Прямоугольник 31"/>
            <p:cNvSpPr/>
            <p:nvPr/>
          </p:nvSpPr>
          <p:spPr bwMode="auto">
            <a:xfrm>
              <a:off x="524539" y="337804"/>
              <a:ext cx="8079909" cy="642924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                    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250133" y="404397"/>
              <a:ext cx="735811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400" dirty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«Мобильный избиратель</a:t>
              </a:r>
              <a:r>
                <a:rPr lang="ru-RU" sz="2400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», списки участников голосования </a:t>
              </a:r>
              <a:endParaRPr lang="ru-RU" sz="2400" dirty="0">
                <a:solidFill>
                  <a:srgbClr val="FF0000"/>
                </a:solidFill>
                <a:latin typeface="Franklin Gothic Medium Cond" pitchFamily="34" charset="0"/>
                <a:cs typeface="+mn-cs"/>
              </a:endParaRPr>
            </a:p>
          </p:txBody>
        </p:sp>
        <p:pic>
          <p:nvPicPr>
            <p:cNvPr id="34" name="Picture 2" descr="C:\Users\ilyin.a\Desktop\Для презентации20.03\k7xojcr4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338" y="349658"/>
              <a:ext cx="864671" cy="614727"/>
            </a:xfrm>
            <a:prstGeom prst="rect">
              <a:avLst/>
            </a:prstGeom>
            <a:noFill/>
          </p:spPr>
        </p:pic>
      </p:grpSp>
      <p:grpSp>
        <p:nvGrpSpPr>
          <p:cNvPr id="35" name="Группа 34"/>
          <p:cNvGrpSpPr/>
          <p:nvPr/>
        </p:nvGrpSpPr>
        <p:grpSpPr>
          <a:xfrm>
            <a:off x="5823520" y="6192199"/>
            <a:ext cx="3071365" cy="593793"/>
            <a:chOff x="5823520" y="6192199"/>
            <a:chExt cx="3071365" cy="59379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520" y="6237312"/>
              <a:ext cx="548680" cy="54868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403497" y="6192199"/>
              <a:ext cx="2491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Санкт-Петербургская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избирательная комиссия</a:t>
              </a:r>
            </a:p>
          </p:txBody>
        </p:sp>
      </p:grpSp>
      <p:sp>
        <p:nvSpPr>
          <p:cNvPr id="38" name="Овал 37"/>
          <p:cNvSpPr/>
          <p:nvPr/>
        </p:nvSpPr>
        <p:spPr>
          <a:xfrm>
            <a:off x="3716332" y="4402788"/>
            <a:ext cx="142876" cy="142876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428728" y="4463885"/>
            <a:ext cx="7429552" cy="1588"/>
          </a:xfrm>
          <a:prstGeom prst="line">
            <a:avLst/>
          </a:prstGeom>
          <a:ln w="279400" cap="rnd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254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788991" y="4453686"/>
            <a:ext cx="5286412" cy="1588"/>
          </a:xfrm>
          <a:prstGeom prst="line">
            <a:avLst/>
          </a:prstGeom>
          <a:ln w="279400" cap="rnd">
            <a:solidFill>
              <a:srgbClr val="FF0000"/>
            </a:solidFill>
          </a:ln>
          <a:effectLst>
            <a:outerShdw blurRad="50800" dist="38100" dir="5400000" algn="t" rotWithShape="0">
              <a:srgbClr val="FF0000">
                <a:alpha val="5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1667515" y="4382248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172321" y="4197624"/>
            <a:ext cx="10001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rPr>
              <a:t></a:t>
            </a:r>
            <a:endParaRPr lang="ru-RU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419872" y="4365104"/>
            <a:ext cx="142876" cy="1428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144430" y="4392447"/>
            <a:ext cx="142876" cy="1428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043081" y="4314707"/>
            <a:ext cx="928694" cy="289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Franklin Gothic Medium Cond" pitchFamily="34" charset="0"/>
                <a:cs typeface="+mn-cs"/>
              </a:rPr>
              <a:t>июль</a:t>
            </a:r>
            <a:endParaRPr lang="ru-RU" sz="1600" dirty="0">
              <a:latin typeface="Franklin Gothic Medium Cond" pitchFamily="34" charset="0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51720" y="4633649"/>
            <a:ext cx="1239429" cy="309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Franklin Gothic Medium Cond" pitchFamily="34" charset="0"/>
              </a:rPr>
              <a:t>июнь</a:t>
            </a:r>
            <a:endParaRPr lang="ru-RU" sz="1400" dirty="0">
              <a:effectLst/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6237312"/>
            <a:ext cx="548680" cy="548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3497" y="6192199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Санкт-Петербургская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</a:rPr>
              <a:t>избирательная комиссия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570810" y="4122290"/>
            <a:ext cx="1429554" cy="794"/>
          </a:xfrm>
          <a:prstGeom prst="line">
            <a:avLst/>
          </a:prstGeom>
          <a:noFill/>
          <a:ln w="15875" cap="flat" cmpd="sng" algn="ctr">
            <a:solidFill>
              <a:srgbClr val="0065B0"/>
            </a:solidFill>
            <a:prstDash val="sysDot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4643967" y="3036740"/>
            <a:ext cx="11158" cy="187839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6501223" y="3885313"/>
            <a:ext cx="428628" cy="794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ysDot"/>
          </a:ln>
          <a:effectLst/>
        </p:spPr>
      </p:cxnSp>
      <p:sp>
        <p:nvSpPr>
          <p:cNvPr id="10" name="Овал 9"/>
          <p:cNvSpPr/>
          <p:nvPr/>
        </p:nvSpPr>
        <p:spPr>
          <a:xfrm>
            <a:off x="6429388" y="3815656"/>
            <a:ext cx="571504" cy="57150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71604" y="4005064"/>
            <a:ext cx="7215238" cy="19207"/>
          </a:xfrm>
          <a:prstGeom prst="line">
            <a:avLst/>
          </a:prstGeom>
          <a:noFill/>
          <a:ln w="279400" cap="rnd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 contourW="25400">
            <a:contourClr>
              <a:srgbClr val="FF0000"/>
            </a:contourClr>
          </a:sp3d>
        </p:spPr>
      </p:cxnSp>
      <p:cxnSp>
        <p:nvCxnSpPr>
          <p:cNvPr id="13" name="Прямая соединительная линия 12"/>
          <p:cNvCxnSpPr/>
          <p:nvPr/>
        </p:nvCxnSpPr>
        <p:spPr>
          <a:xfrm>
            <a:off x="3786182" y="4005064"/>
            <a:ext cx="4286280" cy="1588"/>
          </a:xfrm>
          <a:prstGeom prst="line">
            <a:avLst/>
          </a:prstGeom>
          <a:noFill/>
          <a:ln w="279400" cap="rnd" cmpd="sng" algn="ctr"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srgbClr val="FF0000">
                <a:alpha val="50000"/>
              </a:srgbClr>
            </a:outerShdw>
          </a:effectLst>
        </p:spPr>
      </p:cxnSp>
      <p:sp>
        <p:nvSpPr>
          <p:cNvPr id="16" name="Овал 15"/>
          <p:cNvSpPr/>
          <p:nvPr/>
        </p:nvSpPr>
        <p:spPr>
          <a:xfrm>
            <a:off x="5072066" y="3933056"/>
            <a:ext cx="142876" cy="14287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15206" y="3941809"/>
            <a:ext cx="142876" cy="14287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68292" y="3943397"/>
            <a:ext cx="142876" cy="14287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1500167" y="2122028"/>
            <a:ext cx="13207" cy="2336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428728" y="3941809"/>
            <a:ext cx="142876" cy="142876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15074" y="3815656"/>
            <a:ext cx="10001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hangingPunct="1"/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+mn-cs"/>
                <a:sym typeface="Wingdings"/>
              </a:rPr>
              <a:t></a:t>
            </a:r>
            <a:endParaRPr lang="ru-RU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826" y="3522494"/>
            <a:ext cx="428628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FF0000"/>
                </a:solidFill>
                <a:latin typeface="Franklin Gothic Medium Cond" pitchFamily="34" charset="0"/>
              </a:rPr>
              <a:t>1</a:t>
            </a:r>
            <a:endParaRPr lang="ru-RU" sz="1600" dirty="0">
              <a:solidFill>
                <a:srgbClr val="FF0000"/>
              </a:solidFill>
              <a:latin typeface="Franklin Gothic Medium Cond" pitchFamily="34" charset="0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50925" y="3817193"/>
            <a:ext cx="92869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Franklin Gothic Medium Cond" pitchFamily="34" charset="0"/>
                <a:cs typeface="+mn-cs"/>
              </a:rPr>
              <a:t>июль</a:t>
            </a:r>
            <a:endParaRPr lang="ru-RU" sz="1600" dirty="0">
              <a:ln>
                <a:solidFill>
                  <a:schemeClr val="tx1"/>
                </a:solidFill>
              </a:ln>
              <a:latin typeface="Franklin Gothic Medium Cond" pitchFamily="34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39752" y="3861048"/>
            <a:ext cx="928694" cy="289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Franklin Gothic Medium Cond" pitchFamily="34" charset="0"/>
                <a:cs typeface="+mn-cs"/>
              </a:rPr>
              <a:t>июнь</a:t>
            </a:r>
            <a:endParaRPr lang="ru-RU" sz="1600" dirty="0">
              <a:solidFill>
                <a:srgbClr val="FF0000"/>
              </a:solidFill>
              <a:latin typeface="Franklin Gothic Medium Cond" pitchFamily="34" charset="0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166" y="1550523"/>
            <a:ext cx="7286676" cy="8802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n w="3175">
                  <a:solidFill>
                    <a:srgbClr val="FF0000"/>
                  </a:solidFill>
                </a:ln>
                <a:latin typeface="Franklin Gothic Medium Cond" pitchFamily="34" charset="0"/>
                <a:cs typeface="+mn-cs"/>
              </a:rPr>
              <a:t>Утверждение количества бюллетеней, форм </a:t>
            </a:r>
            <a:br>
              <a:rPr lang="ru-RU" sz="2400" dirty="0" smtClean="0">
                <a:ln w="3175">
                  <a:solidFill>
                    <a:srgbClr val="FF0000"/>
                  </a:solidFill>
                </a:ln>
                <a:latin typeface="Franklin Gothic Medium Cond" pitchFamily="34" charset="0"/>
                <a:cs typeface="+mn-cs"/>
              </a:rPr>
            </a:br>
            <a:r>
              <a:rPr lang="ru-RU" sz="2400" dirty="0" smtClean="0">
                <a:ln w="3175">
                  <a:solidFill>
                    <a:srgbClr val="FF0000"/>
                  </a:solidFill>
                </a:ln>
                <a:latin typeface="Franklin Gothic Medium Cond" pitchFamily="34" charset="0"/>
                <a:cs typeface="+mn-cs"/>
              </a:rPr>
              <a:t>и текста бюллетеня на русском языке </a:t>
            </a:r>
            <a:br>
              <a:rPr lang="ru-RU" sz="2400" dirty="0" smtClean="0">
                <a:ln w="3175">
                  <a:solidFill>
                    <a:srgbClr val="FF0000"/>
                  </a:solidFill>
                </a:ln>
                <a:latin typeface="Franklin Gothic Medium Cond" pitchFamily="34" charset="0"/>
                <a:cs typeface="+mn-cs"/>
              </a:rPr>
            </a:br>
            <a:r>
              <a:rPr lang="ru-RU" sz="1600" dirty="0" smtClean="0">
                <a:ln w="3175">
                  <a:solidFill>
                    <a:srgbClr val="FF0000"/>
                  </a:solidFill>
                </a:ln>
                <a:latin typeface="Franklin Gothic Medium Cond" pitchFamily="34" charset="0"/>
                <a:cs typeface="+mn-cs"/>
              </a:rPr>
              <a:t>(постановления ЦИК России от 20.03.2020)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8928" y="1550522"/>
            <a:ext cx="1214446" cy="683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n>
                  <a:solidFill>
                    <a:srgbClr val="FF0000"/>
                  </a:solidFill>
                </a:ln>
                <a:latin typeface="Franklin Gothic Medium Cond" pitchFamily="34" charset="0"/>
                <a:cs typeface="+mn-cs"/>
              </a:rPr>
              <a:t>ЦИК России</a:t>
            </a:r>
            <a:endParaRPr lang="ru-RU" sz="2400" dirty="0">
              <a:ln>
                <a:solidFill>
                  <a:srgbClr val="FF0000"/>
                </a:solidFill>
              </a:ln>
              <a:latin typeface="Franklin Gothic Medium Cond" pitchFamily="34" charset="0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14481" y="2666295"/>
            <a:ext cx="2925249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Franklin Gothic Medium Cond" panose="020B0606030402020204" pitchFamily="34" charset="0"/>
                <a:cs typeface="+mn-cs"/>
              </a:rPr>
              <a:t>Изготовление</a:t>
            </a:r>
            <a:r>
              <a:rPr lang="ru-RU" dirty="0" smtClean="0"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  <a:latin typeface="Franklin Gothic Medium Cond" panose="020B0606030402020204" pitchFamily="34" charset="0"/>
                <a:cs typeface="+mn-cs"/>
              </a:rPr>
              <a:t> бюллетеней </a:t>
            </a:r>
            <a:br>
              <a:rPr lang="ru-RU" dirty="0" smtClean="0"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  <a:latin typeface="Franklin Gothic Medium Cond" panose="020B0606030402020204" pitchFamily="34" charset="0"/>
                <a:cs typeface="+mn-cs"/>
              </a:rPr>
            </a:br>
            <a:r>
              <a:rPr lang="ru-RU" dirty="0" smtClean="0">
                <a:latin typeface="Franklin Gothic Medium Cond" panose="020B0606030402020204" pitchFamily="34" charset="0"/>
                <a:cs typeface="+mn-cs"/>
              </a:rPr>
              <a:t>для голосования </a:t>
            </a:r>
            <a:br>
              <a:rPr lang="ru-RU" dirty="0" smtClean="0">
                <a:latin typeface="Franklin Gothic Medium Cond" panose="020B0606030402020204" pitchFamily="34" charset="0"/>
                <a:cs typeface="+mn-cs"/>
              </a:rPr>
            </a:br>
            <a:r>
              <a:rPr lang="ru-RU" dirty="0" smtClean="0">
                <a:latin typeface="Franklin Gothic Medium Cond" panose="020B0606030402020204" pitchFamily="34" charset="0"/>
                <a:cs typeface="+mn-cs"/>
              </a:rPr>
              <a:t>в день голосования, </a:t>
            </a:r>
            <a:br>
              <a:rPr lang="ru-RU" dirty="0" smtClean="0">
                <a:latin typeface="Franklin Gothic Medium Cond" panose="020B0606030402020204" pitchFamily="34" charset="0"/>
                <a:cs typeface="+mn-cs"/>
              </a:rPr>
            </a:br>
            <a:r>
              <a:rPr lang="ru-RU" dirty="0" smtClean="0">
                <a:latin typeface="Franklin Gothic Medium Cond" panose="020B0606030402020204" pitchFamily="34" charset="0"/>
                <a:cs typeface="+mn-cs"/>
              </a:rPr>
              <a:t>а также до дня голосования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595" y="2760932"/>
            <a:ext cx="1214414" cy="437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err="1" smtClean="0">
                <a:latin typeface="Franklin Gothic Medium Cond" pitchFamily="34" charset="0"/>
                <a:cs typeface="+mn-cs"/>
              </a:rPr>
              <a:t>СПбИК</a:t>
            </a:r>
            <a:endParaRPr lang="ru-RU" sz="2800" dirty="0">
              <a:latin typeface="Franklin Gothic Medium Cond" pitchFamily="34" charset="0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14481" y="4375440"/>
            <a:ext cx="2940644" cy="757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Franklin Gothic Medium Cond" pitchFamily="34" charset="0"/>
                <a:cs typeface="+mn-cs"/>
              </a:rPr>
              <a:t>не позднее чем за </a:t>
            </a:r>
            <a:r>
              <a:rPr lang="ru-RU" dirty="0">
                <a:latin typeface="Franklin Gothic Medium Cond" pitchFamily="34" charset="0"/>
                <a:cs typeface="+mn-cs"/>
              </a:rPr>
              <a:t>4</a:t>
            </a:r>
            <a:r>
              <a:rPr lang="ru-RU" dirty="0" smtClean="0">
                <a:latin typeface="Franklin Gothic Medium Cond" pitchFamily="34" charset="0"/>
                <a:cs typeface="+mn-cs"/>
              </a:rPr>
              <a:t> дня </a:t>
            </a:r>
            <a:br>
              <a:rPr lang="ru-RU" dirty="0" smtClean="0">
                <a:latin typeface="Franklin Gothic Medium Cond" pitchFamily="34" charset="0"/>
                <a:cs typeface="+mn-cs"/>
              </a:rPr>
            </a:br>
            <a:r>
              <a:rPr lang="ru-RU" dirty="0" smtClean="0">
                <a:latin typeface="Franklin Gothic Medium Cond" pitchFamily="34" charset="0"/>
                <a:cs typeface="+mn-cs"/>
              </a:rPr>
              <a:t>до дня начала голосования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Franklin Gothic Medium Cond" pitchFamily="34" charset="0"/>
                <a:cs typeface="+mn-cs"/>
              </a:rPr>
              <a:t>(не позднее 20 июня)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28338" y="337804"/>
            <a:ext cx="8079909" cy="642924"/>
            <a:chOff x="528338" y="337804"/>
            <a:chExt cx="8079909" cy="642924"/>
          </a:xfrm>
        </p:grpSpPr>
        <p:sp>
          <p:nvSpPr>
            <p:cNvPr id="2" name="Прямоугольник 1"/>
            <p:cNvSpPr/>
            <p:nvPr/>
          </p:nvSpPr>
          <p:spPr bwMode="auto">
            <a:xfrm>
              <a:off x="528338" y="337804"/>
              <a:ext cx="8079909" cy="642924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                    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250133" y="404397"/>
              <a:ext cx="735811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800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Бюллетени</a:t>
              </a:r>
              <a:r>
                <a:rPr lang="ru-RU" sz="2800" dirty="0" smtClean="0">
                  <a:solidFill>
                    <a:prstClr val="white"/>
                  </a:solidFill>
                  <a:effectDag name="">
                    <a:cont type="tree" name="">
                      <a:effect ref="fillLine"/>
                      <a:outerShdw dist="38100" dir="13500000" algn="br">
                        <a:prstClr val="white">
                          <a:lumMod val="200000"/>
                          <a:satMod val="200000"/>
                        </a:prstClr>
                      </a:outerShdw>
                    </a:cont>
                    <a:cont type="tree" name="">
                      <a:effect ref="fillLine"/>
                      <a:outerShdw dist="38100" dir="2700000" algn="tl">
                        <a:prstClr val="white">
                          <a:lumMod val="60000"/>
                          <a:satMod val="60000"/>
                        </a:prstClr>
                      </a:outerShdw>
                    </a:cont>
                    <a:effect ref="fillLine"/>
                  </a:effectDag>
                  <a:latin typeface="Arial" charset="0"/>
                  <a:cs typeface="+mn-cs"/>
                </a:rPr>
                <a:t> </a:t>
              </a:r>
              <a:r>
                <a:rPr lang="ru-RU" sz="2800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для</a:t>
              </a:r>
              <a:r>
                <a:rPr lang="ru-RU" sz="2800" dirty="0" smtClean="0">
                  <a:solidFill>
                    <a:prstClr val="white"/>
                  </a:solidFill>
                  <a:effectDag name="">
                    <a:cont type="tree" name="">
                      <a:effect ref="fillLine"/>
                      <a:outerShdw dist="38100" dir="13500000" algn="br">
                        <a:prstClr val="white">
                          <a:lumMod val="200000"/>
                          <a:satMod val="200000"/>
                        </a:prstClr>
                      </a:outerShdw>
                    </a:cont>
                    <a:cont type="tree" name="">
                      <a:effect ref="fillLine"/>
                      <a:outerShdw dist="38100" dir="2700000" algn="tl">
                        <a:prstClr val="white">
                          <a:lumMod val="60000"/>
                          <a:satMod val="60000"/>
                        </a:prstClr>
                      </a:outerShdw>
                    </a:cont>
                    <a:effect ref="fillLine"/>
                  </a:effectDag>
                  <a:latin typeface="Arial" charset="0"/>
                  <a:cs typeface="+mn-cs"/>
                </a:rPr>
                <a:t> </a:t>
              </a:r>
              <a:r>
                <a:rPr lang="ru-RU" sz="2800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голосования</a:t>
              </a:r>
              <a:endParaRPr lang="ru-RU" sz="2800" dirty="0">
                <a:solidFill>
                  <a:srgbClr val="FF0000"/>
                </a:solidFill>
                <a:latin typeface="Franklin Gothic Medium Cond" pitchFamily="34" charset="0"/>
                <a:cs typeface="+mn-cs"/>
              </a:endParaRPr>
            </a:p>
          </p:txBody>
        </p:sp>
        <p:pic>
          <p:nvPicPr>
            <p:cNvPr id="42" name="Picture 2" descr="C:\Users\ilyin.a\Desktop\Для презентации20.03\k7xojcr4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338" y="349658"/>
              <a:ext cx="864671" cy="614727"/>
            </a:xfrm>
            <a:prstGeom prst="rect">
              <a:avLst/>
            </a:prstGeom>
            <a:noFill/>
          </p:spPr>
        </p:pic>
      </p:grp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2251059" y="2800687"/>
            <a:ext cx="70644" cy="794"/>
          </a:xfrm>
          <a:prstGeom prst="line">
            <a:avLst/>
          </a:prstGeom>
          <a:noFill/>
          <a:ln w="15875" cap="flat" cmpd="sng" algn="ctr">
            <a:solidFill>
              <a:srgbClr val="0065B0"/>
            </a:solidFill>
            <a:prstDash val="sysDot"/>
          </a:ln>
          <a:effectLst/>
        </p:spPr>
      </p:cxnSp>
      <p:sp>
        <p:nvSpPr>
          <p:cNvPr id="47" name="Прямоугольник 46"/>
          <p:cNvSpPr/>
          <p:nvPr/>
        </p:nvSpPr>
        <p:spPr>
          <a:xfrm>
            <a:off x="5117001" y="2611012"/>
            <a:ext cx="3127407" cy="31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Franklin Gothic Medium Cond" pitchFamily="34" charset="0"/>
                <a:cs typeface="+mn-cs"/>
              </a:rPr>
              <a:t>Передача бюллетеней в ТИК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28338" y="5701781"/>
            <a:ext cx="4626323" cy="757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Franklin Gothic Medium Cond" pitchFamily="34" charset="0"/>
                <a:cs typeface="+mn-cs"/>
              </a:rPr>
              <a:t>не позднее чем за 2 дня до дня начала голосования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Franklin Gothic Medium Cond" pitchFamily="34" charset="0"/>
                <a:cs typeface="+mn-cs"/>
              </a:rPr>
              <a:t>(не позднее 22 июня)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5112939" y="2636913"/>
            <a:ext cx="41722" cy="306486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sp>
        <p:nvSpPr>
          <p:cNvPr id="52" name="Прямоугольник 51"/>
          <p:cNvSpPr/>
          <p:nvPr/>
        </p:nvSpPr>
        <p:spPr>
          <a:xfrm>
            <a:off x="5597379" y="3043060"/>
            <a:ext cx="2975117" cy="31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Franklin Gothic Medium Cond" pitchFamily="34" charset="0"/>
                <a:cs typeface="+mn-cs"/>
              </a:rPr>
              <a:t>Передача бюллетеней в УИК </a:t>
            </a:r>
          </a:p>
        </p:txBody>
      </p:sp>
      <p:cxnSp>
        <p:nvCxnSpPr>
          <p:cNvPr id="56" name="Прямая соединительная линия 55"/>
          <p:cNvCxnSpPr>
            <a:stCxn id="57" idx="1"/>
          </p:cNvCxnSpPr>
          <p:nvPr/>
        </p:nvCxnSpPr>
        <p:spPr>
          <a:xfrm flipH="1" flipV="1">
            <a:off x="5596451" y="3043293"/>
            <a:ext cx="20860" cy="171692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sp>
        <p:nvSpPr>
          <p:cNvPr id="57" name="Прямоугольник 56"/>
          <p:cNvSpPr/>
          <p:nvPr/>
        </p:nvSpPr>
        <p:spPr>
          <a:xfrm>
            <a:off x="5617311" y="4492453"/>
            <a:ext cx="3225867" cy="535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Franklin Gothic Medium Cond" pitchFamily="34" charset="0"/>
                <a:cs typeface="+mn-cs"/>
              </a:rPr>
              <a:t>не позднее чем за 1 день 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Franklin Gothic Medium Cond" pitchFamily="34" charset="0"/>
                <a:cs typeface="+mn-cs"/>
              </a:rPr>
              <a:t>(не позднее 23 июня)</a:t>
            </a:r>
          </a:p>
        </p:txBody>
      </p:sp>
      <p:sp>
        <p:nvSpPr>
          <p:cNvPr id="59" name="Овал 58"/>
          <p:cNvSpPr/>
          <p:nvPr/>
        </p:nvSpPr>
        <p:spPr>
          <a:xfrm>
            <a:off x="5525013" y="3929695"/>
            <a:ext cx="142876" cy="14287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1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528338" y="337804"/>
            <a:ext cx="8079909" cy="642924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823520" y="6192199"/>
            <a:ext cx="3071365" cy="593793"/>
            <a:chOff x="5823520" y="6192199"/>
            <a:chExt cx="3071365" cy="59379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520" y="6237312"/>
              <a:ext cx="548680" cy="5486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03497" y="6192199"/>
              <a:ext cx="2491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Санкт-Петербургская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избирательная комиссия</a:t>
              </a: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1570810" y="4122290"/>
            <a:ext cx="1429554" cy="794"/>
          </a:xfrm>
          <a:prstGeom prst="line">
            <a:avLst/>
          </a:prstGeom>
          <a:noFill/>
          <a:ln w="15875" cap="flat" cmpd="sng" algn="ctr">
            <a:solidFill>
              <a:srgbClr val="0065B0"/>
            </a:solidFill>
            <a:prstDash val="sysDot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6501223" y="4532107"/>
            <a:ext cx="428628" cy="794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ysDot"/>
          </a:ln>
          <a:effectLst/>
        </p:spPr>
      </p:cxnSp>
      <p:sp>
        <p:nvSpPr>
          <p:cNvPr id="10" name="Овал 9"/>
          <p:cNvSpPr/>
          <p:nvPr/>
        </p:nvSpPr>
        <p:spPr>
          <a:xfrm>
            <a:off x="6429388" y="4365104"/>
            <a:ext cx="571504" cy="57150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0133" y="404397"/>
            <a:ext cx="7358114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Franklin Gothic Medium Cond" pitchFamily="34" charset="0"/>
                <a:cs typeface="+mn-cs"/>
              </a:rPr>
              <a:t>Решения по движению бюллетеней для голосования</a:t>
            </a:r>
            <a:endParaRPr lang="ru-RU" sz="2800" dirty="0">
              <a:solidFill>
                <a:srgbClr val="FF0000"/>
              </a:solidFill>
              <a:latin typeface="Franklin Gothic Medium Cond" pitchFamily="34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31365" y="1240362"/>
            <a:ext cx="6939023" cy="28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Franklin Gothic Medium Cond" pitchFamily="34" charset="0"/>
                <a:cs typeface="+mn-cs"/>
              </a:rPr>
              <a:t>О количестве и распределении бюллетеней для голосования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66835" y="1335773"/>
            <a:ext cx="1214414" cy="437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err="1" smtClean="0">
                <a:latin typeface="Franklin Gothic Medium Cond" pitchFamily="34" charset="0"/>
                <a:cs typeface="+mn-cs"/>
              </a:rPr>
              <a:t>СПбИК</a:t>
            </a:r>
            <a:endParaRPr lang="ru-RU" sz="2800" dirty="0">
              <a:latin typeface="Franklin Gothic Medium Cond" pitchFamily="34" charset="0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87278" y="4977984"/>
            <a:ext cx="6973172" cy="683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Franklin Gothic Medium Cond" pitchFamily="34" charset="0"/>
                <a:cs typeface="+mn-cs"/>
              </a:rPr>
              <a:t>О распределении бюллетеней по участковым комиссиям. </a:t>
            </a:r>
            <a:br>
              <a:rPr lang="ru-RU" sz="1600" dirty="0" smtClean="0">
                <a:latin typeface="Franklin Gothic Medium Cond" pitchFamily="34" charset="0"/>
                <a:cs typeface="+mn-cs"/>
              </a:rPr>
            </a:br>
            <a:r>
              <a:rPr lang="ru-RU" sz="1600" dirty="0" smtClean="0">
                <a:latin typeface="Franklin Gothic Medium Cond" pitchFamily="34" charset="0"/>
                <a:cs typeface="+mn-cs"/>
              </a:rPr>
              <a:t>Передается в ТИК до наступления установленного срока передачи бюллетеней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Franklin Gothic Medium Cond" pitchFamily="34" charset="0"/>
                <a:cs typeface="+mn-cs"/>
              </a:rPr>
              <a:t>(до 22 июня)</a:t>
            </a:r>
          </a:p>
        </p:txBody>
      </p:sp>
      <p:pic>
        <p:nvPicPr>
          <p:cNvPr id="32" name="Picture 2" descr="C:\Users\ilyin.a\Desktop\Для презентации20.03\k7xojcr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38" y="349658"/>
            <a:ext cx="864671" cy="614727"/>
          </a:xfrm>
          <a:prstGeom prst="rect">
            <a:avLst/>
          </a:prstGeom>
          <a:noFill/>
        </p:spPr>
      </p:pic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251059" y="2800687"/>
            <a:ext cx="70644" cy="794"/>
          </a:xfrm>
          <a:prstGeom prst="line">
            <a:avLst/>
          </a:prstGeom>
          <a:noFill/>
          <a:ln w="15875" cap="flat" cmpd="sng" algn="ctr">
            <a:solidFill>
              <a:srgbClr val="0065B0"/>
            </a:solidFill>
            <a:prstDash val="sysDot"/>
          </a:ln>
          <a:effectLst/>
        </p:spPr>
      </p:cxnSp>
      <p:grpSp>
        <p:nvGrpSpPr>
          <p:cNvPr id="8" name="Группа 7"/>
          <p:cNvGrpSpPr/>
          <p:nvPr/>
        </p:nvGrpSpPr>
        <p:grpSpPr>
          <a:xfrm>
            <a:off x="1571604" y="3933056"/>
            <a:ext cx="7215238" cy="986046"/>
            <a:chOff x="1571604" y="3933056"/>
            <a:chExt cx="7215238" cy="98604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571604" y="4651858"/>
              <a:ext cx="7215238" cy="19207"/>
            </a:xfrm>
            <a:prstGeom prst="line">
              <a:avLst/>
            </a:prstGeom>
            <a:noFill/>
            <a:ln w="279400" cap="rnd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25400">
              <a:contourClr>
                <a:srgbClr val="FF0000"/>
              </a:contourClr>
            </a:sp3d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786182" y="4651548"/>
              <a:ext cx="4286280" cy="1588"/>
            </a:xfrm>
            <a:prstGeom prst="line">
              <a:avLst/>
            </a:prstGeom>
            <a:noFill/>
            <a:ln w="279400" cap="rnd" cmpd="sng" algn="ctr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srgbClr val="FF0000">
                  <a:alpha val="50000"/>
                </a:srgbClr>
              </a:outerShdw>
            </a:effectLst>
          </p:spPr>
        </p:cxnSp>
        <p:sp>
          <p:nvSpPr>
            <p:cNvPr id="14" name="Овал 13"/>
            <p:cNvSpPr/>
            <p:nvPr/>
          </p:nvSpPr>
          <p:spPr>
            <a:xfrm>
              <a:off x="7215206" y="4588603"/>
              <a:ext cx="142876" cy="14287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488068" y="4599627"/>
              <a:ext cx="142876" cy="14287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215074" y="4365104"/>
              <a:ext cx="100013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eaLnBrk="1" hangingPunct="1"/>
              <a:r>
                <a:rPr lang="ru-RU" sz="3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  <a:cs typeface="+mn-cs"/>
                  <a:sym typeface="Wingdings"/>
                </a:rPr>
                <a:t></a:t>
              </a:r>
              <a:endPara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500826" y="3933056"/>
              <a:ext cx="428628" cy="3385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FF0000"/>
                  </a:solidFill>
                  <a:latin typeface="Franklin Gothic Medium Cond" pitchFamily="34" charset="0"/>
                </a:rPr>
                <a:t>1</a:t>
              </a:r>
              <a:endParaRPr lang="ru-RU" sz="1600" dirty="0">
                <a:solidFill>
                  <a:srgbClr val="FF0000"/>
                </a:solidFill>
                <a:latin typeface="Franklin Gothic Medium Cond" pitchFamily="34" charset="0"/>
                <a:cs typeface="+mn-cs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339752" y="4507842"/>
              <a:ext cx="928694" cy="289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июнь</a:t>
              </a:r>
              <a:endParaRPr lang="ru-RU" sz="1600" dirty="0">
                <a:solidFill>
                  <a:srgbClr val="FF0000"/>
                </a:solidFill>
                <a:latin typeface="Franklin Gothic Medium Cond" pitchFamily="34" charset="0"/>
                <a:cs typeface="+mn-cs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3143240" y="4588603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5525013" y="4576489"/>
              <a:ext cx="142876" cy="14287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2000233" y="1628800"/>
            <a:ext cx="6670156" cy="486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Franklin Gothic Medium Cond" pitchFamily="34" charset="0"/>
                <a:cs typeface="+mn-cs"/>
              </a:rPr>
              <a:t>О членах комиссии, ответственных за изготовление, доставку </a:t>
            </a:r>
            <a:br>
              <a:rPr lang="ru-RU" sz="1600" dirty="0" smtClean="0">
                <a:latin typeface="Franklin Gothic Medium Cond" pitchFamily="34" charset="0"/>
                <a:cs typeface="+mn-cs"/>
              </a:rPr>
            </a:br>
            <a:r>
              <a:rPr lang="ru-RU" sz="1600" dirty="0" smtClean="0">
                <a:latin typeface="Franklin Gothic Medium Cond" pitchFamily="34" charset="0"/>
                <a:cs typeface="+mn-cs"/>
              </a:rPr>
              <a:t>и передачу бюллетеней для голосования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627784" y="2582673"/>
            <a:ext cx="6042604" cy="486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Franklin Gothic Medium Cond" pitchFamily="34" charset="0"/>
                <a:cs typeface="+mn-cs"/>
              </a:rPr>
              <a:t>О месте и времени передачи бюллетеней для голосования </a:t>
            </a:r>
            <a:br>
              <a:rPr lang="ru-RU" sz="1600" dirty="0" smtClean="0">
                <a:latin typeface="Franklin Gothic Medium Cond" pitchFamily="34" charset="0"/>
                <a:cs typeface="+mn-cs"/>
              </a:rPr>
            </a:br>
            <a:r>
              <a:rPr lang="ru-RU" sz="1600" dirty="0" smtClean="0">
                <a:latin typeface="Franklin Gothic Medium Cond" pitchFamily="34" charset="0"/>
                <a:cs typeface="+mn-cs"/>
              </a:rPr>
              <a:t>от полиграфической организации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01959" y="2204864"/>
            <a:ext cx="6368429" cy="28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Franklin Gothic Medium Cond" pitchFamily="34" charset="0"/>
                <a:cs typeface="+mn-cs"/>
              </a:rPr>
              <a:t>О способах доставки бюллетеней для голосования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66835" y="4941168"/>
            <a:ext cx="1214414" cy="437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latin typeface="Franklin Gothic Medium Cond" pitchFamily="34" charset="0"/>
                <a:cs typeface="+mn-cs"/>
              </a:rPr>
              <a:t>ТИК</a:t>
            </a:r>
            <a:endParaRPr lang="ru-RU" sz="2800" dirty="0">
              <a:latin typeface="Franklin Gothic Medium Cond" pitchFamily="34" charset="0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43808" y="3164766"/>
            <a:ext cx="5850398" cy="683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Franklin Gothic Medium Cond" pitchFamily="34" charset="0"/>
                <a:cs typeface="+mn-cs"/>
              </a:rPr>
              <a:t>Об увеличении количества бюллетеней для участков, </a:t>
            </a:r>
            <a:r>
              <a:rPr lang="ru-RU" sz="1600" dirty="0">
                <a:latin typeface="Franklin Gothic Medium Cond" pitchFamily="34" charset="0"/>
                <a:cs typeface="+mn-cs"/>
              </a:rPr>
              <a:t>г</a:t>
            </a:r>
            <a:r>
              <a:rPr lang="ru-RU" sz="1600" dirty="0" smtClean="0">
                <a:latin typeface="Franklin Gothic Medium Cond" pitchFamily="34" charset="0"/>
                <a:cs typeface="+mn-cs"/>
              </a:rPr>
              <a:t>де ожидается большое количество избирателей подавших заявление </a:t>
            </a:r>
            <a:br>
              <a:rPr lang="ru-RU" sz="1600" dirty="0" smtClean="0">
                <a:latin typeface="Franklin Gothic Medium Cond" pitchFamily="34" charset="0"/>
                <a:cs typeface="+mn-cs"/>
              </a:rPr>
            </a:br>
            <a:r>
              <a:rPr lang="ru-RU" sz="1600" dirty="0" smtClean="0">
                <a:latin typeface="Franklin Gothic Medium Cond" pitchFamily="34" charset="0"/>
                <a:cs typeface="+mn-cs"/>
              </a:rPr>
              <a:t>о голосовании по месту нахождения</a:t>
            </a:r>
          </a:p>
        </p:txBody>
      </p:sp>
      <p:cxnSp>
        <p:nvCxnSpPr>
          <p:cNvPr id="50" name="Прямая соединительная линия 49"/>
          <p:cNvCxnSpPr>
            <a:endCxn id="41" idx="4"/>
          </p:cNvCxnSpPr>
          <p:nvPr/>
        </p:nvCxnSpPr>
        <p:spPr>
          <a:xfrm flipV="1">
            <a:off x="5596451" y="4719365"/>
            <a:ext cx="0" cy="36581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731365" y="1554294"/>
            <a:ext cx="11973" cy="281081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58" name="Прямая соединительная линия 57"/>
          <p:cNvCxnSpPr/>
          <p:nvPr/>
        </p:nvCxnSpPr>
        <p:spPr>
          <a:xfrm>
            <a:off x="1764747" y="4365103"/>
            <a:ext cx="1439101" cy="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3213882" y="4398822"/>
            <a:ext cx="796" cy="13368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012865" y="2125798"/>
            <a:ext cx="0" cy="223930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2311368" y="2494175"/>
            <a:ext cx="0" cy="172691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2301959" y="4221088"/>
            <a:ext cx="1837729" cy="283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4139688" y="4223925"/>
            <a:ext cx="0" cy="23339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2627752" y="3004567"/>
            <a:ext cx="32" cy="100049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84" name="Прямая соединительная линия 83"/>
          <p:cNvCxnSpPr/>
          <p:nvPr/>
        </p:nvCxnSpPr>
        <p:spPr>
          <a:xfrm>
            <a:off x="2627752" y="4005064"/>
            <a:ext cx="1872240" cy="283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4499992" y="4007902"/>
            <a:ext cx="0" cy="52460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sp>
        <p:nvSpPr>
          <p:cNvPr id="47" name="Прямоугольник 46"/>
          <p:cNvSpPr/>
          <p:nvPr/>
        </p:nvSpPr>
        <p:spPr>
          <a:xfrm>
            <a:off x="303456" y="5805264"/>
            <a:ext cx="1214414" cy="437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latin typeface="Franklin Gothic Medium Cond" pitchFamily="34" charset="0"/>
                <a:cs typeface="+mn-cs"/>
              </a:rPr>
              <a:t>УИК</a:t>
            </a:r>
            <a:endParaRPr lang="ru-RU" sz="2800" dirty="0">
              <a:latin typeface="Franklin Gothic Medium Cond" pitchFamily="34" charset="0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65796" y="5805264"/>
            <a:ext cx="3902093" cy="486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Franklin Gothic Medium Cond" pitchFamily="34" charset="0"/>
                <a:cs typeface="+mn-cs"/>
              </a:rPr>
              <a:t>О самостоятельном изготовлении бюллетеней.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 smtClean="0">
                <a:latin typeface="Franklin Gothic Medium Cond" pitchFamily="34" charset="0"/>
                <a:cs typeface="+mn-cs"/>
              </a:rPr>
              <a:t>Суда и полярные станции.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286644" y="4483376"/>
            <a:ext cx="92869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Franklin Gothic Medium Cond" pitchFamily="34" charset="0"/>
                <a:cs typeface="+mn-cs"/>
              </a:rPr>
              <a:t>июль</a:t>
            </a:r>
            <a:endParaRPr lang="ru-RU" sz="1600" dirty="0">
              <a:ln>
                <a:solidFill>
                  <a:schemeClr val="tx1"/>
                </a:solidFill>
              </a:ln>
              <a:latin typeface="Franklin Gothic Medium Cond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4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/>
          <p:nvPr/>
        </p:nvSpPr>
        <p:spPr>
          <a:xfrm>
            <a:off x="6425883" y="3887917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718555" y="1268760"/>
            <a:ext cx="8109663" cy="3873012"/>
            <a:chOff x="730579" y="207351"/>
            <a:chExt cx="8109663" cy="3873012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2423784" y="1143455"/>
              <a:ext cx="16561" cy="2499865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ysDot"/>
            </a:ln>
            <a:effectLst/>
          </p:spPr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410690" y="3100937"/>
              <a:ext cx="7429552" cy="1588"/>
            </a:xfrm>
            <a:prstGeom prst="line">
              <a:avLst/>
            </a:prstGeom>
            <a:noFill/>
            <a:ln w="279400" cap="rnd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contourW="25400">
              <a:contourClr>
                <a:srgbClr val="FF0000"/>
              </a:contourClr>
            </a:sp3d>
          </p:spPr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419132" y="3108578"/>
              <a:ext cx="5786478" cy="1588"/>
            </a:xfrm>
            <a:prstGeom prst="line">
              <a:avLst/>
            </a:prstGeom>
            <a:noFill/>
            <a:ln w="279400" cap="rnd" cmpd="sng" algn="ctr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srgbClr val="FF0000">
                  <a:alpha val="50000"/>
                </a:srgbClr>
              </a:outerShdw>
            </a:effectLst>
          </p:spPr>
        </p:cxnSp>
        <p:sp>
          <p:nvSpPr>
            <p:cNvPr id="27" name="Овал 26"/>
            <p:cNvSpPr/>
            <p:nvPr/>
          </p:nvSpPr>
          <p:spPr>
            <a:xfrm>
              <a:off x="2428860" y="3049791"/>
              <a:ext cx="142876" cy="14287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643042" y="3049791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215074" y="2835477"/>
              <a:ext cx="100013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0" i="0" u="none" strike="noStrike" kern="0" cap="none" spc="0" normalizeH="0" baseline="0" noProof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charset="0"/>
                  <a:cs typeface="+mn-cs"/>
                  <a:sym typeface="Wingdings"/>
                </a:rPr>
                <a:t></a:t>
              </a:r>
              <a:endParaRPr kumimoji="0" lang="ru-RU" sz="30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charset="0"/>
                <a:cs typeface="+mn-cs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85786" y="2947576"/>
              <a:ext cx="428628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ranklin Gothic Medium Cond" pitchFamily="34" charset="0"/>
                  <a:cs typeface="+mn-cs"/>
                </a:rPr>
                <a:t>2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500826" y="2357436"/>
              <a:ext cx="42862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0" dirty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1</a:t>
              </a: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 Cond" pitchFamily="34" charset="0"/>
                <a:cs typeface="+mn-cs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571604" y="2764039"/>
              <a:ext cx="928694" cy="2646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 Cond" pitchFamily="34" charset="0"/>
                <a:cs typeface="+mn-cs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30579" y="335640"/>
              <a:ext cx="1971955" cy="683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Franklin Gothic Medium Cond" pitchFamily="34" charset="0"/>
                  <a:cs typeface="+mn-cs"/>
                </a:rPr>
                <a:t>Все участники голосования на судах, полярных станциях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147821" y="3643320"/>
              <a:ext cx="1776260" cy="4370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0" dirty="0">
                  <a:latin typeface="Franklin Gothic Medium Cond" pitchFamily="34" charset="0"/>
                </a:rPr>
                <a:t> по решению </a:t>
              </a:r>
              <a:r>
                <a:rPr lang="ru-RU" sz="1600" kern="0" dirty="0" err="1">
                  <a:latin typeface="Franklin Gothic Medium Cond" pitchFamily="34" charset="0"/>
                </a:rPr>
                <a:t>СПбИК</a:t>
              </a:r>
              <a:r>
                <a:rPr lang="ru-RU" sz="1600" kern="0" dirty="0">
                  <a:latin typeface="Franklin Gothic Medium Cond" pitchFamily="34" charset="0"/>
                </a:rPr>
                <a:t>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Franklin Gothic Medium Cond" pitchFamily="34" charset="0"/>
                  <a:cs typeface="+mn-cs"/>
                </a:rPr>
                <a:t>не ранее 10 июня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6231371" y="3003798"/>
              <a:ext cx="142876" cy="14287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859535" y="207351"/>
              <a:ext cx="4143404" cy="683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Franklin Gothic Medium Cond" pitchFamily="34" charset="0"/>
                  <a:cs typeface="+mn-cs"/>
                </a:rPr>
                <a:t>Участники голосования, которые в день голосования не смогут прибыть в помещение </a:t>
              </a:r>
              <a:b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Franklin Gothic Medium Cond" pitchFamily="34" charset="0"/>
                  <a:cs typeface="+mn-cs"/>
                </a:rPr>
              </a:b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Franklin Gothic Medium Cond" pitchFamily="34" charset="0"/>
                  <a:cs typeface="+mn-cs"/>
                </a:rPr>
                <a:t>для голосования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261606" y="3634026"/>
              <a:ext cx="3239220" cy="26879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Franklin Gothic Medium Cond" pitchFamily="34" charset="0"/>
                  <a:cs typeface="+mn-cs"/>
                </a:rPr>
                <a:t> </a:t>
              </a:r>
              <a:r>
                <a:rPr lang="ru-RU" sz="1600" kern="0" dirty="0" smtClean="0">
                  <a:latin typeface="Franklin Gothic Medium Cond" pitchFamily="34" charset="0"/>
                  <a:cs typeface="+mn-cs"/>
                </a:rPr>
                <a:t>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Franklin Gothic Medium Cond" pitchFamily="34" charset="0"/>
                  <a:cs typeface="+mn-cs"/>
                </a:rPr>
                <a:t>с 25 по 30 июня</a:t>
              </a:r>
            </a:p>
          </p:txBody>
        </p:sp>
        <p:sp>
          <p:nvSpPr>
            <p:cNvPr id="41" name="Овал 40"/>
            <p:cNvSpPr/>
            <p:nvPr/>
          </p:nvSpPr>
          <p:spPr>
            <a:xfrm>
              <a:off x="3351051" y="3003798"/>
              <a:ext cx="142876" cy="14287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28338" y="337804"/>
            <a:ext cx="8079909" cy="642924"/>
            <a:chOff x="528338" y="337804"/>
            <a:chExt cx="8079909" cy="642924"/>
          </a:xfrm>
        </p:grpSpPr>
        <p:sp>
          <p:nvSpPr>
            <p:cNvPr id="43" name="Прямоугольник 42"/>
            <p:cNvSpPr/>
            <p:nvPr/>
          </p:nvSpPr>
          <p:spPr bwMode="auto">
            <a:xfrm>
              <a:off x="528338" y="337804"/>
              <a:ext cx="8079909" cy="642924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                    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250133" y="404397"/>
              <a:ext cx="735811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800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Голосование до дня голосования</a:t>
              </a:r>
              <a:endParaRPr lang="ru-RU" sz="2800" dirty="0">
                <a:solidFill>
                  <a:srgbClr val="FF0000"/>
                </a:solidFill>
                <a:latin typeface="Franklin Gothic Medium Cond" pitchFamily="34" charset="0"/>
                <a:cs typeface="+mn-cs"/>
              </a:endParaRPr>
            </a:p>
          </p:txBody>
        </p:sp>
        <p:pic>
          <p:nvPicPr>
            <p:cNvPr id="45" name="Picture 2" descr="C:\Users\ilyin.a\Desktop\Для презентации20.03\k7xojcr4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338" y="349658"/>
              <a:ext cx="864671" cy="614727"/>
            </a:xfrm>
            <a:prstGeom prst="rect">
              <a:avLst/>
            </a:prstGeom>
            <a:noFill/>
          </p:spPr>
        </p:pic>
      </p:grpSp>
      <p:grpSp>
        <p:nvGrpSpPr>
          <p:cNvPr id="46" name="Группа 45"/>
          <p:cNvGrpSpPr/>
          <p:nvPr/>
        </p:nvGrpSpPr>
        <p:grpSpPr>
          <a:xfrm>
            <a:off x="5823520" y="6192199"/>
            <a:ext cx="3071365" cy="593793"/>
            <a:chOff x="5823520" y="6192199"/>
            <a:chExt cx="3071365" cy="593793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520" y="6237312"/>
              <a:ext cx="548680" cy="54868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403497" y="6192199"/>
              <a:ext cx="2491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Санкт-Петербургская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избирательная комиссия</a:t>
              </a:r>
            </a:p>
          </p:txBody>
        </p:sp>
      </p:grp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3419872" y="2685499"/>
            <a:ext cx="570" cy="138294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6300192" y="2724220"/>
            <a:ext cx="570" cy="134422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sp>
        <p:nvSpPr>
          <p:cNvPr id="54" name="Прямоугольник 53"/>
          <p:cNvSpPr/>
          <p:nvPr/>
        </p:nvSpPr>
        <p:spPr>
          <a:xfrm>
            <a:off x="718555" y="5167699"/>
            <a:ext cx="81621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ремя </a:t>
            </a:r>
            <a:r>
              <a:rPr lang="ru-RU" dirty="0"/>
              <a:t>(режим) работы участковой комиссии в указанные дни </a:t>
            </a:r>
            <a:endParaRPr lang="ru-RU" dirty="0" smtClean="0"/>
          </a:p>
          <a:p>
            <a:pPr algn="ctr"/>
            <a:r>
              <a:rPr lang="ru-RU" dirty="0" smtClean="0"/>
              <a:t>устанавливается ТИК </a:t>
            </a:r>
            <a:r>
              <a:rPr lang="ru-RU" dirty="0"/>
              <a:t>по согласованию с </a:t>
            </a:r>
            <a:r>
              <a:rPr lang="ru-RU" dirty="0" err="1" smtClean="0"/>
              <a:t>СПбИК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04835" y="4044278"/>
            <a:ext cx="928694" cy="289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Franklin Gothic Medium Cond" pitchFamily="34" charset="0"/>
                <a:cs typeface="+mn-cs"/>
              </a:rPr>
              <a:t>июнь</a:t>
            </a:r>
            <a:endParaRPr lang="ru-RU" sz="1600" dirty="0">
              <a:latin typeface="Franklin Gothic Medium Cond" pitchFamily="34" charset="0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01138" y="3988000"/>
            <a:ext cx="92869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latin typeface="Franklin Gothic Medium Cond" pitchFamily="34" charset="0"/>
                <a:cs typeface="+mn-cs"/>
              </a:rPr>
              <a:t>июль</a:t>
            </a:r>
            <a:endParaRPr lang="ru-RU" sz="1600" dirty="0">
              <a:ln>
                <a:solidFill>
                  <a:schemeClr val="tx1"/>
                </a:solidFill>
              </a:ln>
              <a:latin typeface="Franklin Gothic Medium Cond" pitchFamily="34" charset="0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16424" y="1988840"/>
            <a:ext cx="2883768" cy="486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  <a:cs typeface="+mn-cs"/>
              </a:rPr>
              <a:t>Голосование в помещении 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  <a:cs typeface="+mn-cs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  <a:cs typeface="+mn-cs"/>
              </a:rPr>
              <a:t>для голосования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416424" y="3137762"/>
            <a:ext cx="2883768" cy="8802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  <a:cs typeface="+mn-cs"/>
              </a:rPr>
              <a:t>Голосование на территориях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  <a:cs typeface="+mn-cs"/>
              </a:rPr>
              <a:t> </a:t>
            </a:r>
            <a:br>
              <a:rPr kumimoji="0" lang="ru-RU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  <a:cs typeface="+mn-cs"/>
              </a:rPr>
            </a:b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  <a:cs typeface="+mn-cs"/>
              </a:rPr>
              <a:t>и в местах, пригодных </a:t>
            </a:r>
            <a:br>
              <a:rPr kumimoji="0" lang="ru-RU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  <a:cs typeface="+mn-cs"/>
              </a:rPr>
            </a:b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  <a:cs typeface="+mn-cs"/>
              </a:rPr>
              <a:t>к оборудованию для проведения голосования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Franklin Gothic Medium Cond" pitchFamily="34" charset="0"/>
              <a:cs typeface="+mn-cs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6299747" y="4326554"/>
            <a:ext cx="8381" cy="37999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3402597" y="4289513"/>
            <a:ext cx="8381" cy="37999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ot"/>
          </a:ln>
          <a:effectLst/>
        </p:spPr>
      </p:cxnSp>
      <p:sp>
        <p:nvSpPr>
          <p:cNvPr id="52" name="Прямоугольник 51"/>
          <p:cNvSpPr/>
          <p:nvPr/>
        </p:nvSpPr>
        <p:spPr>
          <a:xfrm>
            <a:off x="3406787" y="2564904"/>
            <a:ext cx="2883768" cy="486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  <a:cs typeface="+mn-cs"/>
              </a:rPr>
              <a:t>Голосование вне помещения 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  <a:cs typeface="+mn-cs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 Cond" pitchFamily="34" charset="0"/>
                <a:cs typeface="+mn-cs"/>
              </a:rPr>
              <a:t>для голосования</a:t>
            </a:r>
          </a:p>
        </p:txBody>
      </p:sp>
    </p:spTree>
    <p:extLst>
      <p:ext uri="{BB962C8B-B14F-4D97-AF65-F5344CB8AC3E}">
        <p14:creationId xmlns:p14="http://schemas.microsoft.com/office/powerpoint/2010/main" val="13366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/>
          <p:cNvSpPr/>
          <p:nvPr/>
        </p:nvSpPr>
        <p:spPr>
          <a:xfrm>
            <a:off x="5762505" y="3046493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28338" y="188640"/>
            <a:ext cx="8079909" cy="642924"/>
            <a:chOff x="528338" y="337804"/>
            <a:chExt cx="8079909" cy="642924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528338" y="337804"/>
              <a:ext cx="8079909" cy="642924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                    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50133" y="404397"/>
              <a:ext cx="735811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800" dirty="0" smtClean="0">
                  <a:solidFill>
                    <a:srgbClr val="FF0000"/>
                  </a:solidFill>
                  <a:latin typeface="Franklin Gothic Medium Cond" pitchFamily="34" charset="0"/>
                  <a:cs typeface="+mn-cs"/>
                </a:rPr>
                <a:t>Голосование вне помещения для голосования</a:t>
              </a:r>
              <a:endParaRPr lang="ru-RU" sz="2800" dirty="0">
                <a:solidFill>
                  <a:srgbClr val="FF0000"/>
                </a:solidFill>
                <a:latin typeface="Franklin Gothic Medium Cond" pitchFamily="34" charset="0"/>
                <a:cs typeface="+mn-cs"/>
              </a:endParaRPr>
            </a:p>
          </p:txBody>
        </p:sp>
        <p:pic>
          <p:nvPicPr>
            <p:cNvPr id="7" name="Picture 2" descr="C:\Users\ilyin.a\Desktop\Для презентации20.03\k7xojcr4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338" y="349658"/>
              <a:ext cx="864671" cy="614727"/>
            </a:xfrm>
            <a:prstGeom prst="rect">
              <a:avLst/>
            </a:prstGeom>
            <a:noFill/>
          </p:spPr>
        </p:pic>
      </p:grpSp>
      <p:grpSp>
        <p:nvGrpSpPr>
          <p:cNvPr id="8" name="Группа 7"/>
          <p:cNvGrpSpPr/>
          <p:nvPr/>
        </p:nvGrpSpPr>
        <p:grpSpPr>
          <a:xfrm>
            <a:off x="5823520" y="6192199"/>
            <a:ext cx="3071365" cy="593793"/>
            <a:chOff x="5823520" y="6192199"/>
            <a:chExt cx="3071365" cy="59379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520" y="6237312"/>
              <a:ext cx="548680" cy="5486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03497" y="6192199"/>
              <a:ext cx="2491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Санкт-Петербургская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избирательная комиссия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14622" y="1067800"/>
            <a:ext cx="8707340" cy="3953492"/>
            <a:chOff x="714348" y="1071552"/>
            <a:chExt cx="8172504" cy="336561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5029200" y="2285998"/>
              <a:ext cx="2428892" cy="1588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457696" y="2030578"/>
              <a:ext cx="0" cy="1469866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814490" y="2030578"/>
              <a:ext cx="5864" cy="1469865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457300" y="3000378"/>
              <a:ext cx="7429552" cy="1588"/>
            </a:xfrm>
            <a:prstGeom prst="line">
              <a:avLst/>
            </a:prstGeom>
            <a:ln w="279400" cap="rnd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rgbClr val="FF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428860" y="3000378"/>
              <a:ext cx="5643602" cy="1588"/>
            </a:xfrm>
            <a:prstGeom prst="line">
              <a:avLst/>
            </a:prstGeom>
            <a:ln w="279400" cap="rnd">
              <a:solidFill>
                <a:srgbClr val="FF0000"/>
              </a:solidFill>
            </a:ln>
            <a:effectLst>
              <a:outerShdw blurRad="50800" dist="38100" dir="5400000" algn="t" rotWithShape="0">
                <a:srgbClr val="FF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714480" y="2928940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715008" y="2757523"/>
              <a:ext cx="100013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</a:t>
              </a:r>
              <a:endParaRPr lang="ru-RU" sz="3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14348" y="2856272"/>
              <a:ext cx="428628" cy="2882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srgbClr val="FF0000"/>
                  </a:solidFill>
                  <a:latin typeface="Franklin Gothic Medium Cond" pitchFamily="34" charset="0"/>
                </a:rPr>
                <a:t>2</a:t>
              </a:r>
              <a:endParaRPr lang="ru-RU" sz="1600" dirty="0">
                <a:solidFill>
                  <a:srgbClr val="FF0000"/>
                </a:solidFill>
                <a:effectLst/>
                <a:latin typeface="Franklin Gothic Medium Cond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800601" y="2030578"/>
              <a:ext cx="2643206" cy="683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Подача с использованием ЕПГУ заявления о голосовании вне помещения для голосования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315074" y="3500444"/>
              <a:ext cx="948507" cy="225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с </a:t>
              </a:r>
              <a:r>
                <a:rPr lang="ru-RU" sz="1600" dirty="0" smtClean="0">
                  <a:latin typeface="Franklin Gothic Medium Cond" pitchFamily="34" charset="0"/>
                </a:rPr>
                <a:t>5 июня</a:t>
              </a:r>
              <a:endParaRPr lang="ru-RU" sz="1600" dirty="0" smtClean="0">
                <a:effectLst/>
                <a:latin typeface="Franklin Gothic Medium Cond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182040" y="1071552"/>
              <a:ext cx="3036192" cy="581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Подача в УИК заявления </a:t>
              </a:r>
              <a:br>
                <a:rPr lang="ru-RU" sz="1600" dirty="0" smtClean="0">
                  <a:effectLst/>
                  <a:latin typeface="Franklin Gothic Medium Cond" pitchFamily="34" charset="0"/>
                </a:rPr>
              </a:br>
              <a:r>
                <a:rPr lang="ru-RU" sz="1600" dirty="0" smtClean="0">
                  <a:effectLst/>
                  <a:latin typeface="Franklin Gothic Medium Cond" pitchFamily="34" charset="0"/>
                </a:rPr>
                <a:t>(устного обращения) о голосовании вне помещения для голосования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885488" y="3500444"/>
              <a:ext cx="1197468" cy="225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latin typeface="Franklin Gothic Medium Cond" pitchFamily="34" charset="0"/>
                </a:rPr>
                <a:t>21 (14.00)</a:t>
              </a:r>
              <a:endParaRPr lang="ru-RU" sz="1600" dirty="0" smtClean="0">
                <a:effectLst/>
                <a:latin typeface="Franklin Gothic Medium Cond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98046" y="3841849"/>
              <a:ext cx="3786214" cy="2893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dirty="0" smtClean="0">
                  <a:solidFill>
                    <a:srgbClr val="FF0000"/>
                  </a:solidFill>
                  <a:effectLst/>
                  <a:latin typeface="Franklin Gothic Medium Cond" pitchFamily="34" charset="0"/>
                </a:rPr>
                <a:t>Голосование вне помещения для голосования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529305" y="3500444"/>
              <a:ext cx="1214446" cy="225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по </a:t>
              </a:r>
              <a:r>
                <a:rPr lang="ru-RU" sz="1600" dirty="0">
                  <a:latin typeface="Franklin Gothic Medium Cond" pitchFamily="34" charset="0"/>
                </a:rPr>
                <a:t>1</a:t>
              </a:r>
              <a:r>
                <a:rPr lang="ru-RU" sz="1600" dirty="0" smtClean="0">
                  <a:effectLst/>
                  <a:latin typeface="Franklin Gothic Medium Cond" pitchFamily="34" charset="0"/>
                </a:rPr>
                <a:t> (17.00)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051205" y="4190874"/>
              <a:ext cx="5879896" cy="24629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dirty="0" smtClean="0">
                  <a:effectLst/>
                  <a:latin typeface="Franklin Gothic Medium Cond" pitchFamily="34" charset="0"/>
                </a:rPr>
                <a:t>В день голосования, а также в период с 25 по 30 июня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91677" y="2441020"/>
              <a:ext cx="428628" cy="2288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rgbClr val="FF0000"/>
                  </a:solidFill>
                  <a:latin typeface="Franklin Gothic Medium Cond" pitchFamily="34" charset="0"/>
                </a:rPr>
                <a:t>1</a:t>
              </a:r>
              <a:endParaRPr lang="ru-RU" sz="1600" dirty="0" smtClean="0">
                <a:solidFill>
                  <a:srgbClr val="FF0000"/>
                </a:solidFill>
                <a:effectLst/>
                <a:latin typeface="Franklin Gothic Medium Cond" pitchFamily="34" charset="0"/>
              </a:endParaRPr>
            </a:p>
          </p:txBody>
        </p:sp>
      </p:grpSp>
      <p:sp>
        <p:nvSpPr>
          <p:cNvPr id="34" name="Овал 33"/>
          <p:cNvSpPr/>
          <p:nvPr/>
        </p:nvSpPr>
        <p:spPr>
          <a:xfrm>
            <a:off x="4131509" y="3254967"/>
            <a:ext cx="142876" cy="14287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3796" y="4998775"/>
            <a:ext cx="8928992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 Cond" pitchFamily="34" charset="0"/>
              </a:rPr>
              <a:t>В </a:t>
            </a:r>
            <a:r>
              <a:rPr lang="ru-RU" sz="1600" dirty="0">
                <a:latin typeface="Franklin Gothic Medium Cond" pitchFamily="34" charset="0"/>
              </a:rPr>
              <a:t>список </a:t>
            </a:r>
            <a:r>
              <a:rPr lang="ru-RU" sz="1600" dirty="0" smtClean="0">
                <a:latin typeface="Franklin Gothic Medium Cond" pitchFamily="34" charset="0"/>
              </a:rPr>
              <a:t>участников </a:t>
            </a:r>
            <a:r>
              <a:rPr lang="ru-RU" sz="1600" dirty="0">
                <a:latin typeface="Franklin Gothic Medium Cond" pitchFamily="34" charset="0"/>
              </a:rPr>
              <a:t>голосования вносится отметка о том, что к соответствующему </a:t>
            </a:r>
            <a:r>
              <a:rPr lang="ru-RU" sz="1600" dirty="0" smtClean="0">
                <a:latin typeface="Franklin Gothic Medium Cond" pitchFamily="34" charset="0"/>
              </a:rPr>
              <a:t>участнику </a:t>
            </a:r>
            <a:r>
              <a:rPr lang="ru-RU" sz="1600" dirty="0">
                <a:latin typeface="Franklin Gothic Medium Cond" pitchFamily="34" charset="0"/>
              </a:rPr>
              <a:t>голосования выехали (вышли) члены комиссии. </a:t>
            </a:r>
            <a:r>
              <a:rPr lang="ru-RU" sz="1600" dirty="0" smtClean="0">
                <a:latin typeface="Franklin Gothic Medium Cond" pitchFamily="34" charset="0"/>
              </a:rPr>
              <a:t/>
            </a:r>
            <a:br>
              <a:rPr lang="ru-RU" sz="1600" dirty="0" smtClean="0">
                <a:latin typeface="Franklin Gothic Medium Cond" pitchFamily="34" charset="0"/>
              </a:rPr>
            </a:br>
            <a:r>
              <a:rPr lang="ru-RU" sz="1600" dirty="0" smtClean="0">
                <a:latin typeface="Franklin Gothic Medium Cond" pitchFamily="34" charset="0"/>
              </a:rPr>
              <a:t>Участник </a:t>
            </a:r>
            <a:r>
              <a:rPr lang="ru-RU" sz="1600" dirty="0">
                <a:latin typeface="Franklin Gothic Medium Cond" pitchFamily="34" charset="0"/>
              </a:rPr>
              <a:t>голосования своей подписью удостоверяет получение бюллетеня </a:t>
            </a:r>
            <a:r>
              <a:rPr lang="ru-RU" sz="1600" dirty="0" smtClean="0">
                <a:latin typeface="Franklin Gothic Medium Cond" pitchFamily="34" charset="0"/>
              </a:rPr>
              <a:t>для </a:t>
            </a:r>
            <a:r>
              <a:rPr lang="ru-RU" sz="1600" dirty="0">
                <a:latin typeface="Franklin Gothic Medium Cond" pitchFamily="34" charset="0"/>
              </a:rPr>
              <a:t>голосования на бланке заявления о предоставлении возможности проголосовать </a:t>
            </a:r>
            <a:r>
              <a:rPr lang="ru-RU" sz="1600" dirty="0" smtClean="0">
                <a:latin typeface="Franklin Gothic Medium Cond" pitchFamily="34" charset="0"/>
              </a:rPr>
              <a:t>вне </a:t>
            </a:r>
            <a:r>
              <a:rPr lang="ru-RU" sz="1600" dirty="0">
                <a:latin typeface="Franklin Gothic Medium Cond" pitchFamily="34" charset="0"/>
              </a:rPr>
              <a:t>помещения, </a:t>
            </a:r>
            <a:r>
              <a:rPr lang="ru-RU" sz="1600" dirty="0" smtClean="0">
                <a:latin typeface="Franklin Gothic Medium Cond" pitchFamily="34" charset="0"/>
              </a:rPr>
              <a:t/>
            </a:r>
            <a:br>
              <a:rPr lang="ru-RU" sz="1600" dirty="0" smtClean="0">
                <a:latin typeface="Franklin Gothic Medium Cond" pitchFamily="34" charset="0"/>
              </a:rPr>
            </a:br>
            <a:r>
              <a:rPr lang="ru-RU" sz="1600" dirty="0" smtClean="0">
                <a:latin typeface="Franklin Gothic Medium Cond" pitchFamily="34" charset="0"/>
              </a:rPr>
              <a:t>которое </a:t>
            </a:r>
            <a:r>
              <a:rPr lang="ru-RU" sz="1600" dirty="0">
                <a:latin typeface="Franklin Gothic Medium Cond" pitchFamily="34" charset="0"/>
              </a:rPr>
              <a:t>содержит </a:t>
            </a:r>
            <a:r>
              <a:rPr lang="ru-RU" sz="1600" dirty="0" smtClean="0">
                <a:latin typeface="Franklin Gothic Medium Cond" pitchFamily="34" charset="0"/>
              </a:rPr>
              <a:t>паспортные данные</a:t>
            </a:r>
            <a:r>
              <a:rPr lang="ru-RU" sz="1600" dirty="0" smtClean="0"/>
              <a:t>. </a:t>
            </a:r>
            <a:endParaRPr lang="ru-RU" sz="1600" dirty="0">
              <a:latin typeface="Franklin Gothic Medium Cond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765684" y="3250248"/>
            <a:ext cx="142876" cy="14287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843808" y="1751064"/>
            <a:ext cx="13538" cy="2182658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350099" y="3917700"/>
            <a:ext cx="1010580" cy="264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effectLst/>
                <a:latin typeface="Franklin Gothic Medium Cond" pitchFamily="34" charset="0"/>
              </a:rPr>
              <a:t>с </a:t>
            </a:r>
            <a:r>
              <a:rPr lang="ru-RU" sz="1600" dirty="0" smtClean="0">
                <a:latin typeface="Franklin Gothic Medium Cond" pitchFamily="34" charset="0"/>
              </a:rPr>
              <a:t>16 июня</a:t>
            </a:r>
            <a:endParaRPr lang="ru-RU" sz="1600" dirty="0" smtClean="0">
              <a:effectLst/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2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6493</TotalTime>
  <Words>1454</Words>
  <Application>Microsoft Office PowerPoint</Application>
  <PresentationFormat>Экран (4:3)</PresentationFormat>
  <Paragraphs>241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Segoe</vt:lpstr>
      <vt:lpstr>Impact</vt:lpstr>
      <vt:lpstr>Courier New</vt:lpstr>
      <vt:lpstr>Franklin Gothic Medium Cond</vt:lpstr>
      <vt:lpstr>Wingdings</vt:lpstr>
      <vt:lpstr>Times New Roman</vt:lpstr>
      <vt:lpstr>7-00134_MS_Qwest_template_Segoe</vt:lpstr>
      <vt:lpstr>Белый текст и шрифт Courier для слайдов с кодом</vt:lpstr>
      <vt:lpstr> Основные мероприятия  по подготовке и проведению общероссийского голосования  по вопросу одобрения изменений  в Конституцию  Российской Федерации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мероприятия  по подготовке и проведению общероссийского голосования  по вопросу одобрения изменений  в Конституцию  Российской Федерации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П. Вергелис</dc:creator>
  <cp:lastModifiedBy>Dmitriy</cp:lastModifiedBy>
  <cp:revision>139</cp:revision>
  <cp:lastPrinted>2017-07-26T07:46:06Z</cp:lastPrinted>
  <dcterms:modified xsi:type="dcterms:W3CDTF">2020-06-05T12:11:48Z</dcterms:modified>
</cp:coreProperties>
</file>